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sldIdLst>
    <p:sldId id="256" r:id="rId2"/>
    <p:sldId id="270" r:id="rId3"/>
    <p:sldId id="258" r:id="rId4"/>
    <p:sldId id="268" r:id="rId5"/>
    <p:sldId id="269" r:id="rId6"/>
    <p:sldId id="260" r:id="rId7"/>
    <p:sldId id="261" r:id="rId8"/>
    <p:sldId id="263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48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RCOG PRI 4col pos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404813"/>
            <a:ext cx="316865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A80F3-F6EF-4D45-AAFE-C7EE1A8D0DE8}" type="datetimeFigureOut">
              <a:rPr lang="en-GB"/>
              <a:pPr>
                <a:defRPr/>
              </a:pPr>
              <a:t>09/09/2019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643438" y="6356350"/>
            <a:ext cx="4043362" cy="365125"/>
          </a:xfrm>
        </p:spPr>
        <p:txBody>
          <a:bodyPr/>
          <a:lstStyle>
            <a:lvl1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GB"/>
              <a:t>© Royal College of Obstetricians and Gynaecologists</a:t>
            </a:r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868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5651500" y="6308725"/>
            <a:ext cx="3035300" cy="365125"/>
          </a:xfrm>
          <a:prstGeom prst="rect">
            <a:avLst/>
          </a:prstGeom>
        </p:spPr>
        <p:txBody>
          <a:bodyPr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prstClr val="black"/>
                </a:solidFill>
                <a:latin typeface="Arial" pitchFamily="34" charset="0"/>
                <a:ea typeface="ＭＳ Ｐゴシック" pitchFamily="-84" charset="-128"/>
              </a:rPr>
              <a:t>© Royal College of Obstetricians and Gynaecologists</a:t>
            </a:r>
            <a:endParaRPr lang="en-GB" dirty="0" smtClean="0">
              <a:solidFill>
                <a:prstClr val="black"/>
              </a:solidFill>
              <a:latin typeface="Arial" pitchFamily="34" charset="0"/>
              <a:ea typeface="ＭＳ Ｐゴシック" pitchFamily="-8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27FA1-F00D-403B-8873-31E712EF30D3}" type="datetimeFigureOut">
              <a:rPr lang="en-GB"/>
              <a:pPr>
                <a:defRPr/>
              </a:pPr>
              <a:t>09/09/2019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500563" y="6356350"/>
            <a:ext cx="4186237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83DECBF-8A55-47B6-857C-3E7418E4D9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99812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5651500" y="6308725"/>
            <a:ext cx="3035300" cy="365125"/>
          </a:xfrm>
          <a:prstGeom prst="rect">
            <a:avLst/>
          </a:prstGeom>
        </p:spPr>
        <p:txBody>
          <a:bodyPr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prstClr val="black"/>
                </a:solidFill>
                <a:latin typeface="Arial" pitchFamily="34" charset="0"/>
                <a:ea typeface="ＭＳ Ｐゴシック" pitchFamily="-84" charset="-128"/>
              </a:rPr>
              <a:t>© Royal College of Obstetricians and Gynaecologists</a:t>
            </a:r>
            <a:endParaRPr lang="en-GB" dirty="0" smtClean="0">
              <a:solidFill>
                <a:prstClr val="black"/>
              </a:solidFill>
              <a:latin typeface="Arial" pitchFamily="34" charset="0"/>
              <a:ea typeface="ＭＳ Ｐゴシック" pitchFamily="-8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C8D43-7D17-49E8-A8EC-601E1B34D3AC}" type="datetimeFigureOut">
              <a:rPr lang="en-GB"/>
              <a:pPr>
                <a:defRPr/>
              </a:pPr>
              <a:t>09/09/2019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643438" y="6356350"/>
            <a:ext cx="4043362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256CD13-16D3-45B6-BF89-C2F627FB02C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70571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5651500" y="6308725"/>
            <a:ext cx="3035300" cy="365125"/>
          </a:xfrm>
          <a:prstGeom prst="rect">
            <a:avLst/>
          </a:prstGeom>
        </p:spPr>
        <p:txBody>
          <a:bodyPr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prstClr val="black"/>
                </a:solidFill>
                <a:latin typeface="Arial" pitchFamily="34" charset="0"/>
                <a:ea typeface="ＭＳ Ｐゴシック" pitchFamily="-84" charset="-128"/>
              </a:rPr>
              <a:t>© Royal College of Obstetricians and Gynaecologists</a:t>
            </a:r>
            <a:endParaRPr lang="en-GB" dirty="0" smtClean="0">
              <a:solidFill>
                <a:prstClr val="black"/>
              </a:solidFill>
              <a:latin typeface="Arial" pitchFamily="34" charset="0"/>
              <a:ea typeface="ＭＳ Ｐゴシック" pitchFamily="-8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59EE9-E564-4242-A74A-2E3894531A4D}" type="datetimeFigureOut">
              <a:rPr lang="en-GB"/>
              <a:pPr>
                <a:defRPr/>
              </a:pPr>
              <a:t>09/09/2019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4643438" y="6356350"/>
            <a:ext cx="4043362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DB05738-5372-4272-9216-66D3F8D655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70520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5651500" y="6308725"/>
            <a:ext cx="3035300" cy="365125"/>
          </a:xfrm>
          <a:prstGeom prst="rect">
            <a:avLst/>
          </a:prstGeom>
        </p:spPr>
        <p:txBody>
          <a:bodyPr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prstClr val="black"/>
                </a:solidFill>
                <a:latin typeface="Arial" pitchFamily="34" charset="0"/>
                <a:ea typeface="ＭＳ Ｐゴシック" pitchFamily="-84" charset="-128"/>
              </a:rPr>
              <a:t>© Royal College of Obstetricians and Gynaecologists</a:t>
            </a:r>
            <a:endParaRPr lang="en-GB" dirty="0" smtClean="0">
              <a:solidFill>
                <a:prstClr val="black"/>
              </a:solidFill>
              <a:latin typeface="Arial" pitchFamily="34" charset="0"/>
              <a:ea typeface="ＭＳ Ｐゴシック" pitchFamily="-8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646"/>
            <a:ext cx="6059016" cy="113813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CAAB1-C10E-422C-A21B-AB5F8A53E4A1}" type="datetimeFigureOut">
              <a:rPr lang="en-GB"/>
              <a:pPr>
                <a:defRPr/>
              </a:pPr>
              <a:t>09/09/2019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716463" y="6356350"/>
            <a:ext cx="3970337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B0D965A-C053-49F0-A67F-F83910E525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53580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 txBox="1">
            <a:spLocks/>
          </p:cNvSpPr>
          <p:nvPr userDrawn="1"/>
        </p:nvSpPr>
        <p:spPr>
          <a:xfrm>
            <a:off x="5651500" y="6308725"/>
            <a:ext cx="3035300" cy="365125"/>
          </a:xfrm>
          <a:prstGeom prst="rect">
            <a:avLst/>
          </a:prstGeom>
        </p:spPr>
        <p:txBody>
          <a:bodyPr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prstClr val="black"/>
                </a:solidFill>
                <a:latin typeface="Arial" pitchFamily="34" charset="0"/>
                <a:ea typeface="ＭＳ Ｐゴシック" pitchFamily="-84" charset="-128"/>
              </a:rPr>
              <a:t>© Royal College of Obstetricians and Gynaecologists</a:t>
            </a:r>
            <a:endParaRPr lang="en-GB" dirty="0" smtClean="0">
              <a:solidFill>
                <a:prstClr val="black"/>
              </a:solidFill>
              <a:latin typeface="Arial" pitchFamily="34" charset="0"/>
              <a:ea typeface="ＭＳ Ｐゴシック" pitchFamily="-84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E7650-99E8-4708-8F4B-95852F3363A6}" type="datetimeFigureOut">
              <a:rPr lang="en-GB"/>
              <a:pPr>
                <a:defRPr/>
              </a:pPr>
              <a:t>09/09/2019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00563" y="6356350"/>
            <a:ext cx="4186237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8F1790B-C9AB-4C8F-9D49-8DD8120F46B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518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5651500" y="6308725"/>
            <a:ext cx="3035300" cy="365125"/>
          </a:xfrm>
          <a:prstGeom prst="rect">
            <a:avLst/>
          </a:prstGeom>
        </p:spPr>
        <p:txBody>
          <a:bodyPr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prstClr val="black"/>
                </a:solidFill>
                <a:latin typeface="Arial" pitchFamily="34" charset="0"/>
                <a:ea typeface="ＭＳ Ｐゴシック" pitchFamily="-84" charset="-128"/>
              </a:rPr>
              <a:t>© Royal College of Obstetricians and Gynaecologists</a:t>
            </a:r>
            <a:endParaRPr lang="en-GB" dirty="0" smtClean="0">
              <a:solidFill>
                <a:prstClr val="black"/>
              </a:solidFill>
              <a:latin typeface="Arial" pitchFamily="34" charset="0"/>
              <a:ea typeface="ＭＳ Ｐゴシック" pitchFamily="-8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3888" y="1556793"/>
            <a:ext cx="5122912" cy="45693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E9E89-5612-4DEE-B50B-6D3D4C375DB8}" type="datetimeFigureOut">
              <a:rPr lang="en-GB"/>
              <a:pPr>
                <a:defRPr/>
              </a:pPr>
              <a:t>09/09/2019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3563938" y="6356350"/>
            <a:ext cx="5122862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D589F59-BB81-4C71-BB60-74E5B7ADA8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5202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E2328-9DF5-43BA-B81F-BF2EA0B63D9C}" type="datetimeFigureOut">
              <a:rPr lang="en-GB"/>
              <a:pPr>
                <a:defRPr/>
              </a:pPr>
              <a:t>09/09/2019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27313" y="6308725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CB9CDDC-7B76-4255-9EEB-8419CF9408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4704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60594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9E12A46-BDBC-45A5-9179-A5EE9574F47B}" type="datetimeFigureOut">
              <a:rPr lang="en-GB"/>
              <a:pPr>
                <a:defRPr/>
              </a:pPr>
              <a:t>09/09/2019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51500" y="6308725"/>
            <a:ext cx="3035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base" hangingPunct="1">
              <a:spcBef>
                <a:spcPct val="0"/>
              </a:spcBef>
              <a:spcAft>
                <a:spcPct val="0"/>
              </a:spcAft>
              <a:defRPr sz="900">
                <a:solidFill>
                  <a:prstClr val="black"/>
                </a:solidFill>
                <a:latin typeface="Arial" pitchFamily="34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r>
              <a:rPr lang="en-GB"/>
              <a:t>© Royal College of Obstetricians and Gynaecologists</a:t>
            </a:r>
          </a:p>
        </p:txBody>
      </p:sp>
      <p:pic>
        <p:nvPicPr>
          <p:cNvPr id="1030" name="Picture 7" descr="RCOG Standard logo.jpg"/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663" y="236538"/>
            <a:ext cx="22018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4938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Complications of emergency caesarean 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11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Show video on caesarean section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168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often does it happen?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4218"/>
            <a:ext cx="8229600" cy="4241945"/>
          </a:xfrm>
        </p:spPr>
        <p:txBody>
          <a:bodyPr/>
          <a:lstStyle/>
          <a:p>
            <a:r>
              <a:rPr lang="en-US" dirty="0" smtClean="0"/>
              <a:t>200 000 emergency caesareans per year in UK</a:t>
            </a:r>
          </a:p>
          <a:p>
            <a:r>
              <a:rPr lang="en-US" dirty="0" smtClean="0"/>
              <a:t>Straightforward until it goes wrong</a:t>
            </a:r>
          </a:p>
          <a:p>
            <a:r>
              <a:rPr lang="en-US" b="1" dirty="0" smtClean="0"/>
              <a:t>10% at full dilatation</a:t>
            </a:r>
          </a:p>
          <a:p>
            <a:r>
              <a:rPr lang="en-US" dirty="0" smtClean="0"/>
              <a:t>In the majority (55%) there has been no attempt to deliver vaginally</a:t>
            </a:r>
          </a:p>
          <a:p>
            <a:r>
              <a:rPr lang="en-US" dirty="0" smtClean="0"/>
              <a:t>Factors that might influence this</a:t>
            </a:r>
            <a:r>
              <a:rPr lang="en-GB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69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Maternal 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Extensions </a:t>
            </a:r>
            <a:endParaRPr lang="en-GB" dirty="0"/>
          </a:p>
          <a:p>
            <a:pPr lvl="1"/>
            <a:r>
              <a:rPr lang="en-US" dirty="0" smtClean="0"/>
              <a:t>access and </a:t>
            </a:r>
            <a:r>
              <a:rPr lang="en-US" dirty="0" err="1" smtClean="0"/>
              <a:t>visualisation</a:t>
            </a:r>
            <a:r>
              <a:rPr lang="en-US" dirty="0" smtClean="0"/>
              <a:t> is key </a:t>
            </a:r>
            <a:endParaRPr lang="en-US" dirty="0"/>
          </a:p>
          <a:p>
            <a:pPr lvl="1"/>
            <a:r>
              <a:rPr lang="en-US" dirty="0" smtClean="0"/>
              <a:t>reducing blood loss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eaching difficult apex</a:t>
            </a:r>
          </a:p>
          <a:p>
            <a:pPr lvl="1"/>
            <a:r>
              <a:rPr lang="en-US" dirty="0" smtClean="0"/>
              <a:t>broad ligament</a:t>
            </a:r>
          </a:p>
          <a:p>
            <a:r>
              <a:rPr lang="en-US" dirty="0" smtClean="0"/>
              <a:t>Damage to bladder/ureter</a:t>
            </a:r>
          </a:p>
          <a:p>
            <a:r>
              <a:rPr lang="en-US" dirty="0" err="1" smtClean="0"/>
              <a:t>Haemorrhage</a:t>
            </a:r>
            <a:r>
              <a:rPr lang="en-US" dirty="0" smtClean="0"/>
              <a:t>/blood transfusion</a:t>
            </a:r>
          </a:p>
          <a:p>
            <a:r>
              <a:rPr lang="en-US" dirty="0" smtClean="0"/>
              <a:t>Reducing the risk of thrombosis/sepsis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5624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Fetal 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98255"/>
            <a:ext cx="8229600" cy="3927908"/>
          </a:xfrm>
        </p:spPr>
        <p:txBody>
          <a:bodyPr/>
          <a:lstStyle/>
          <a:p>
            <a:r>
              <a:rPr lang="en-US" dirty="0" smtClean="0"/>
              <a:t>Difficulty delivering the baby </a:t>
            </a:r>
          </a:p>
          <a:p>
            <a:r>
              <a:rPr lang="en-US" dirty="0" smtClean="0"/>
              <a:t>Skull fractures</a:t>
            </a:r>
          </a:p>
          <a:p>
            <a:r>
              <a:rPr lang="en-US" dirty="0" smtClean="0"/>
              <a:t>Limb fractures</a:t>
            </a:r>
          </a:p>
          <a:p>
            <a:r>
              <a:rPr lang="en-US" dirty="0" smtClean="0"/>
              <a:t>Advanced initial resuscitation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936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Surgical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fetal pillow for advanced first stage</a:t>
            </a:r>
          </a:p>
          <a:p>
            <a:r>
              <a:rPr lang="en-US" dirty="0" smtClean="0"/>
              <a:t>Incision </a:t>
            </a:r>
          </a:p>
          <a:p>
            <a:r>
              <a:rPr lang="en-US" dirty="0" smtClean="0"/>
              <a:t>Bladder reflection</a:t>
            </a:r>
          </a:p>
          <a:p>
            <a:r>
              <a:rPr lang="en-US" dirty="0" smtClean="0"/>
              <a:t>Opening the lower segment</a:t>
            </a:r>
          </a:p>
          <a:p>
            <a:r>
              <a:rPr lang="en-US" dirty="0" smtClean="0"/>
              <a:t>Opening the uterus </a:t>
            </a:r>
            <a:r>
              <a:rPr lang="mr-IN" dirty="0" smtClean="0"/>
              <a:t>–</a:t>
            </a:r>
            <a:r>
              <a:rPr lang="en-US" dirty="0" smtClean="0"/>
              <a:t> risks</a:t>
            </a:r>
          </a:p>
          <a:p>
            <a:r>
              <a:rPr lang="en-US" dirty="0" smtClean="0"/>
              <a:t>Delivery of the head </a:t>
            </a:r>
            <a:r>
              <a:rPr lang="mr-IN" dirty="0" smtClean="0"/>
              <a:t>–</a:t>
            </a:r>
            <a:r>
              <a:rPr lang="en-US" dirty="0" smtClean="0"/>
              <a:t> what are the steps needed to achieve this?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455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18" y="175753"/>
            <a:ext cx="6431280" cy="115665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Delivery of the head- delivery of the 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96655"/>
            <a:ext cx="8229600" cy="4029508"/>
          </a:xfrm>
        </p:spPr>
        <p:txBody>
          <a:bodyPr/>
          <a:lstStyle/>
          <a:p>
            <a:r>
              <a:rPr lang="en-US" dirty="0" smtClean="0"/>
              <a:t>Introduce hand below the head</a:t>
            </a:r>
          </a:p>
          <a:p>
            <a:r>
              <a:rPr lang="en-US" dirty="0" smtClean="0"/>
              <a:t>Flex the head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b="1" dirty="0" smtClean="0"/>
              <a:t>KEY STEP</a:t>
            </a:r>
          </a:p>
          <a:p>
            <a:r>
              <a:rPr lang="en-US" dirty="0" smtClean="0"/>
              <a:t>Disengage the head</a:t>
            </a:r>
          </a:p>
          <a:p>
            <a:r>
              <a:rPr lang="en-US" dirty="0" smtClean="0"/>
              <a:t>Deliver through incision by lateral flexion</a:t>
            </a:r>
          </a:p>
          <a:p>
            <a:pPr marL="0" indent="0">
              <a:buNone/>
            </a:pPr>
            <a:r>
              <a:rPr lang="en-US" sz="4800" dirty="0" smtClean="0"/>
              <a:t>          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90905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when it’s tricky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Table down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Wait for any contraction to subside</a:t>
            </a:r>
            <a:endParaRPr lang="en-US" sz="2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Make sure the head is flexed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‘Push up from below’ – pros/cons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err="1" smtClean="0"/>
              <a:t>Tocolysis</a:t>
            </a:r>
            <a:endParaRPr lang="en-US" sz="2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Reverse breech delivery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Senior help to assist with bleeding /angle extensions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48882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Take a deep breath </a:t>
            </a:r>
            <a:endParaRPr lang="en-US" dirty="0"/>
          </a:p>
          <a:p>
            <a:r>
              <a:rPr lang="en-US" dirty="0" smtClean="0"/>
              <a:t>Debriefing</a:t>
            </a:r>
          </a:p>
          <a:p>
            <a:r>
              <a:rPr lang="en-US" dirty="0" smtClean="0"/>
              <a:t>Documentation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537701"/>
      </p:ext>
    </p:extLst>
  </p:cSld>
  <p:clrMapOvr>
    <a:masterClrMapping/>
  </p:clrMapOvr>
</p:sld>
</file>

<file path=ppt/theme/theme1.xml><?xml version="1.0" encoding="utf-8"?>
<a:theme xmlns:a="http://schemas.openxmlformats.org/drawingml/2006/main" name="RCOG Master Presentation_whi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205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Calibri</vt:lpstr>
      <vt:lpstr>Mangal</vt:lpstr>
      <vt:lpstr>RCOG Master Presentation_white</vt:lpstr>
      <vt:lpstr>Complications of emergency caesarean section</vt:lpstr>
      <vt:lpstr>Show video on caesarean section</vt:lpstr>
      <vt:lpstr>How often does it happen?</vt:lpstr>
      <vt:lpstr>Maternal Complications</vt:lpstr>
      <vt:lpstr>Fetal complications</vt:lpstr>
      <vt:lpstr>Surgical technique</vt:lpstr>
      <vt:lpstr>Delivery of the head- delivery of the head</vt:lpstr>
      <vt:lpstr>What to do when it’s tricky</vt:lpstr>
      <vt:lpstr>Afterwards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at full dilatation</dc:title>
  <dc:creator>Therese Hannon</dc:creator>
  <cp:lastModifiedBy>Andreia Dias</cp:lastModifiedBy>
  <cp:revision>11</cp:revision>
  <dcterms:created xsi:type="dcterms:W3CDTF">2018-11-29T19:17:24Z</dcterms:created>
  <dcterms:modified xsi:type="dcterms:W3CDTF">2019-09-09T10:50:06Z</dcterms:modified>
</cp:coreProperties>
</file>