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76" r:id="rId3"/>
    <p:sldId id="278" r:id="rId4"/>
    <p:sldId id="275" r:id="rId5"/>
    <p:sldId id="257" r:id="rId6"/>
    <p:sldId id="258" r:id="rId7"/>
    <p:sldId id="268" r:id="rId8"/>
    <p:sldId id="269" r:id="rId9"/>
    <p:sldId id="280" r:id="rId10"/>
    <p:sldId id="279" r:id="rId11"/>
    <p:sldId id="264" r:id="rId12"/>
    <p:sldId id="265" r:id="rId13"/>
    <p:sldId id="266" r:id="rId14"/>
    <p:sldId id="261" r:id="rId15"/>
    <p:sldId id="27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1326" autoAdjust="0"/>
  </p:normalViewPr>
  <p:slideViewPr>
    <p:cSldViewPr>
      <p:cViewPr varScale="1">
        <p:scale>
          <a:sx n="49" d="100"/>
          <a:sy n="49" d="100"/>
        </p:scale>
        <p:origin x="1902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DBCB3-C8E2-4E63-B452-48D211B5B5EB}" type="datetimeFigureOut">
              <a:rPr lang="en-GB" smtClean="0"/>
              <a:pPr/>
              <a:t>12/02/2020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83D4DD-AEDE-48B8-B1B1-7A9FCA2023D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8977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Why is it important</a:t>
            </a:r>
          </a:p>
          <a:p>
            <a:r>
              <a:rPr lang="en-GB" dirty="0"/>
              <a:t>2011</a:t>
            </a:r>
            <a:r>
              <a:rPr lang="en-GB" baseline="0" dirty="0"/>
              <a:t> CEMACE report highlighted </a:t>
            </a:r>
          </a:p>
          <a:p>
            <a:r>
              <a:rPr lang="en-GB" baseline="0" dirty="0"/>
              <a:t>failure to recognise the signs and symptoms of potentially life threatening conditions </a:t>
            </a:r>
          </a:p>
          <a:p>
            <a:r>
              <a:rPr lang="en-GB" baseline="0" dirty="0"/>
              <a:t>delay in acting on the findings and seeking help from appropriate specialists of particular concern</a:t>
            </a:r>
          </a:p>
          <a:p>
            <a:r>
              <a:rPr lang="en-GB" baseline="0" dirty="0"/>
              <a:t>As one of the major contributors </a:t>
            </a:r>
            <a:r>
              <a:rPr lang="en-GB" baseline="0"/>
              <a:t>to avoidable </a:t>
            </a:r>
            <a:r>
              <a:rPr lang="en-GB" baseline="0" dirty="0"/>
              <a:t>deaths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3D4DD-AEDE-48B8-B1B1-7A9FCA2023D0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043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In small</a:t>
            </a:r>
            <a:r>
              <a:rPr lang="en-GB" baseline="0" dirty="0"/>
              <a:t> groups/ shout out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3D4DD-AEDE-48B8-B1B1-7A9FCA2023D0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09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It can be harder to recognise</a:t>
            </a:r>
            <a:r>
              <a:rPr lang="en-GB" baseline="0" dirty="0"/>
              <a:t> a deteriorating patient </a:t>
            </a:r>
          </a:p>
          <a:p>
            <a:r>
              <a:rPr lang="en-GB" baseline="0" dirty="0"/>
              <a:t>Presentation may be atypical or insidious</a:t>
            </a:r>
          </a:p>
          <a:p>
            <a:r>
              <a:rPr lang="en-GB" baseline="0" dirty="0"/>
              <a:t>Any woman may deteriorate and it cannot always be predicated</a:t>
            </a:r>
          </a:p>
          <a:p>
            <a:r>
              <a:rPr lang="en-GB" baseline="0" dirty="0"/>
              <a:t>Relative rarity of such events</a:t>
            </a:r>
          </a:p>
          <a:p>
            <a:endParaRPr lang="en-GB" baseline="0" dirty="0"/>
          </a:p>
          <a:p>
            <a:r>
              <a:rPr lang="en-GB" baseline="0" dirty="0"/>
              <a:t>as signs and symptoms may be attributed to normal changes of pregnancy</a:t>
            </a:r>
          </a:p>
          <a:p>
            <a:r>
              <a:rPr lang="en-GB" baseline="0" dirty="0"/>
              <a:t>Those not trained in pregnancy specific changes may misinterpret findings-need to bear in mind physiological changes</a:t>
            </a:r>
          </a:p>
          <a:p>
            <a:endParaRPr lang="en-GB" baseline="0" dirty="0"/>
          </a:p>
          <a:p>
            <a:r>
              <a:rPr lang="en-GB" baseline="0" dirty="0"/>
              <a:t>MEOWS chart with pregnancy specific ranges for triggers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3D4DD-AEDE-48B8-B1B1-7A9FCA2023D0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90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Pregnancy and labour are physiological events however</a:t>
            </a:r>
            <a:r>
              <a:rPr lang="en-GB" baseline="0" dirty="0"/>
              <a:t> regular monitoring of observations will aid in the recognition of changes in condition</a:t>
            </a:r>
          </a:p>
          <a:p>
            <a:r>
              <a:rPr lang="en-GB" baseline="0" dirty="0"/>
              <a:t>Improve detection of life threatening illnesses</a:t>
            </a:r>
          </a:p>
          <a:p>
            <a:r>
              <a:rPr lang="en-GB" baseline="0" dirty="0"/>
              <a:t>All women who enter an acute hospital setting should have their observations recorded on a MEOWS chart (NICE 50)</a:t>
            </a:r>
          </a:p>
          <a:p>
            <a:r>
              <a:rPr lang="en-GB" baseline="0" dirty="0"/>
              <a:t>Prompt early referral to an appropriate practitioner who can undertake a full review, order appropriate investigations, resuscitate and treat as required</a:t>
            </a:r>
          </a:p>
          <a:p>
            <a:r>
              <a:rPr lang="en-GB" baseline="0" dirty="0"/>
              <a:t>So what should be on the MEOWS?</a:t>
            </a:r>
          </a:p>
          <a:p>
            <a:r>
              <a:rPr lang="en-GB" baseline="0" dirty="0"/>
              <a:t>Balance between comprehensive and too much information which can distract from the important information</a:t>
            </a:r>
          </a:p>
          <a:p>
            <a:r>
              <a:rPr lang="en-GB" baseline="0" dirty="0"/>
              <a:t>Scores outside of the normal ranges are recorded in the coloured zones of the chart and trigger a response from the medical staff</a:t>
            </a:r>
          </a:p>
          <a:p>
            <a:r>
              <a:rPr lang="en-GB" baseline="0" dirty="0"/>
              <a:t>Escalation policy is integral to MEOWS scoring</a:t>
            </a:r>
          </a:p>
          <a:p>
            <a:r>
              <a:rPr lang="en-GB" baseline="0" dirty="0"/>
              <a:t>Frequency of observations is determined by</a:t>
            </a:r>
          </a:p>
          <a:p>
            <a:r>
              <a:rPr lang="en-GB" baseline="0" dirty="0"/>
              <a:t>Risk status</a:t>
            </a:r>
          </a:p>
          <a:p>
            <a:r>
              <a:rPr lang="en-GB" baseline="0" dirty="0"/>
              <a:t>Diagnosis</a:t>
            </a:r>
          </a:p>
          <a:p>
            <a:r>
              <a:rPr lang="en-GB" baseline="0" dirty="0"/>
              <a:t>Reason for admission</a:t>
            </a:r>
          </a:p>
          <a:p>
            <a:r>
              <a:rPr lang="en-GB" baseline="0" dirty="0"/>
              <a:t>Initial observations of admission</a:t>
            </a:r>
          </a:p>
          <a:p>
            <a:r>
              <a:rPr lang="en-GB" baseline="0" dirty="0"/>
              <a:t>Bear in mind frequency when determining the location of the patient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3D4DD-AEDE-48B8-B1B1-7A9FCA2023D0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0089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3D4DD-AEDE-48B8-B1B1-7A9FCA2023D0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88460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Sign of sepsis</a:t>
            </a:r>
          </a:p>
          <a:p>
            <a:r>
              <a:rPr lang="en-GB" dirty="0"/>
              <a:t>However absence doesn’t exclude as may have received </a:t>
            </a:r>
            <a:r>
              <a:rPr lang="en-GB" dirty="0" err="1"/>
              <a:t>paracetamol</a:t>
            </a:r>
            <a:endParaRPr lang="en-GB" dirty="0"/>
          </a:p>
          <a:p>
            <a:r>
              <a:rPr lang="en-GB" dirty="0"/>
              <a:t>Absence of pyrexia with sepsis is worrying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3D4DD-AEDE-48B8-B1B1-7A9FCA2023D0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5783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Breathlessness</a:t>
            </a:r>
          </a:p>
          <a:p>
            <a:r>
              <a:rPr lang="en-GB" dirty="0"/>
              <a:t>Usually gradual onset</a:t>
            </a:r>
          </a:p>
          <a:p>
            <a:r>
              <a:rPr lang="en-GB" dirty="0"/>
              <a:t>Worse on talking </a:t>
            </a:r>
          </a:p>
          <a:p>
            <a:r>
              <a:rPr lang="en-GB" dirty="0"/>
              <a:t>May be cardiac, respiratory</a:t>
            </a:r>
            <a:r>
              <a:rPr lang="en-GB" baseline="0" dirty="0"/>
              <a:t> or metabolic</a:t>
            </a:r>
          </a:p>
          <a:p>
            <a:endParaRPr lang="en-GB" baseline="0" dirty="0"/>
          </a:p>
          <a:p>
            <a:r>
              <a:rPr lang="en-GB" baseline="0" dirty="0"/>
              <a:t>Headache</a:t>
            </a:r>
          </a:p>
          <a:p>
            <a:r>
              <a:rPr lang="en-GB" baseline="0" dirty="0"/>
              <a:t>Common and hard to manage</a:t>
            </a:r>
          </a:p>
          <a:p>
            <a:r>
              <a:rPr lang="en-GB" baseline="0" dirty="0"/>
              <a:t>Usually benign but can be serious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3D4DD-AEDE-48B8-B1B1-7A9FCA2023D0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8700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Adbo</a:t>
            </a:r>
            <a:r>
              <a:rPr lang="en-GB" baseline="0" dirty="0"/>
              <a:t> pain &amp; diarrhoea</a:t>
            </a:r>
          </a:p>
          <a:p>
            <a:r>
              <a:rPr lang="en-GB" baseline="0" dirty="0"/>
              <a:t>Fainting and dizziness may be due to intra-abdominal blood loss</a:t>
            </a:r>
          </a:p>
          <a:p>
            <a:r>
              <a:rPr lang="en-GB" baseline="0" dirty="0"/>
              <a:t>May be due to </a:t>
            </a:r>
            <a:r>
              <a:rPr lang="en-GB" baseline="0" dirty="0" err="1"/>
              <a:t>intraabdominal</a:t>
            </a:r>
            <a:r>
              <a:rPr lang="en-GB" baseline="0" dirty="0"/>
              <a:t> sepsis</a:t>
            </a:r>
          </a:p>
          <a:p>
            <a:r>
              <a:rPr lang="en-GB" baseline="0" dirty="0"/>
              <a:t>Areas of max tenderness shift due to organ displacement</a:t>
            </a:r>
          </a:p>
          <a:p>
            <a:r>
              <a:rPr lang="en-GB" baseline="0" dirty="0"/>
              <a:t>Uterus inhibits </a:t>
            </a:r>
            <a:r>
              <a:rPr lang="en-GB" baseline="0" dirty="0" err="1"/>
              <a:t>abdo</a:t>
            </a:r>
            <a:r>
              <a:rPr lang="en-GB" baseline="0" dirty="0"/>
              <a:t> palpation</a:t>
            </a:r>
          </a:p>
          <a:p>
            <a:r>
              <a:rPr lang="en-GB" baseline="0" dirty="0"/>
              <a:t>Peritoneum is less sensitive in pregnancy</a:t>
            </a:r>
          </a:p>
          <a:p>
            <a:r>
              <a:rPr lang="en-GB" baseline="0" dirty="0" err="1"/>
              <a:t>Omentum</a:t>
            </a:r>
            <a:r>
              <a:rPr lang="en-GB" baseline="0" dirty="0"/>
              <a:t> cannot wall off and contain local inflammation</a:t>
            </a:r>
            <a:endParaRPr lang="en-GB" dirty="0"/>
          </a:p>
          <a:p>
            <a:r>
              <a:rPr lang="en-GB" dirty="0"/>
              <a:t>Anxiety and distress </a:t>
            </a:r>
          </a:p>
          <a:p>
            <a:r>
              <a:rPr lang="en-GB" dirty="0"/>
              <a:t>May</a:t>
            </a:r>
            <a:r>
              <a:rPr lang="en-GB" baseline="0" dirty="0"/>
              <a:t> be attributed to ‘baby blues’ which means serious pathology can go unrecognised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3D4DD-AEDE-48B8-B1B1-7A9FCA2023D0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8096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There are some simple measures that you can take</a:t>
            </a:r>
            <a:r>
              <a:rPr lang="en-GB" baseline="0" dirty="0"/>
              <a:t> whether you are a midwife or a doctor whilst waiting for more experienced help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3D4DD-AEDE-48B8-B1B1-7A9FCA2023D0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2974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RCOG PRI 4col pos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04813"/>
            <a:ext cx="3168650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B6D98-1D44-4FC8-AA6F-8586D70A2E19}" type="datetimeFigureOut">
              <a:rPr lang="en-GB"/>
              <a:pPr>
                <a:defRPr/>
              </a:pPr>
              <a:t>12/02/2020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643438" y="6356350"/>
            <a:ext cx="4043362" cy="365125"/>
          </a:xfrm>
        </p:spPr>
        <p:txBody>
          <a:bodyPr/>
          <a:lstStyle>
            <a:lvl1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GB"/>
              <a:t>© Royal College of Obstetricians and Gynaecologists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365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5651500" y="6308725"/>
            <a:ext cx="3035300" cy="365125"/>
          </a:xfrm>
          <a:prstGeom prst="rect">
            <a:avLst/>
          </a:prstGeom>
        </p:spPr>
        <p:txBody>
          <a:bodyPr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prstClr val="black"/>
                </a:solidFill>
                <a:latin typeface="Arial" pitchFamily="34" charset="0"/>
                <a:ea typeface="ＭＳ Ｐゴシック" pitchFamily="-84" charset="-128"/>
              </a:rPr>
              <a:t>© Royal College of Obstetricians and Gynaecologists</a:t>
            </a:r>
            <a:endParaRPr lang="en-GB" dirty="0">
              <a:solidFill>
                <a:prstClr val="black"/>
              </a:solidFill>
              <a:latin typeface="Arial" pitchFamily="34" charset="0"/>
              <a:ea typeface="ＭＳ Ｐゴシック" pitchFamily="-8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B0224-0701-421C-B204-2FE1EE1E6FDA}" type="datetimeFigureOut">
              <a:rPr lang="en-GB"/>
              <a:pPr>
                <a:defRPr/>
              </a:pPr>
              <a:t>12/02/2020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500563" y="6356350"/>
            <a:ext cx="4186237" cy="3651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3F430EA5-7327-447A-962B-489DDD387FD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3747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5651500" y="6308725"/>
            <a:ext cx="3035300" cy="365125"/>
          </a:xfrm>
          <a:prstGeom prst="rect">
            <a:avLst/>
          </a:prstGeom>
        </p:spPr>
        <p:txBody>
          <a:bodyPr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prstClr val="black"/>
                </a:solidFill>
                <a:latin typeface="Arial" pitchFamily="34" charset="0"/>
                <a:ea typeface="ＭＳ Ｐゴシック" pitchFamily="-84" charset="-128"/>
              </a:rPr>
              <a:t>© Royal College of Obstetricians and Gynaecologists</a:t>
            </a:r>
            <a:endParaRPr lang="en-GB" dirty="0">
              <a:solidFill>
                <a:prstClr val="black"/>
              </a:solidFill>
              <a:latin typeface="Arial" pitchFamily="34" charset="0"/>
              <a:ea typeface="ＭＳ Ｐゴシック" pitchFamily="-8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C5C5C-2A95-4739-ACA8-F43278E10956}" type="datetimeFigureOut">
              <a:rPr lang="en-GB"/>
              <a:pPr>
                <a:defRPr/>
              </a:pPr>
              <a:t>12/02/2020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4643438" y="6356350"/>
            <a:ext cx="4043362" cy="3651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5C80BC64-CB57-4FED-BECF-D0A880119B7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774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5651500" y="6308725"/>
            <a:ext cx="3035300" cy="365125"/>
          </a:xfrm>
          <a:prstGeom prst="rect">
            <a:avLst/>
          </a:prstGeom>
        </p:spPr>
        <p:txBody>
          <a:bodyPr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prstClr val="black"/>
                </a:solidFill>
                <a:latin typeface="Arial" pitchFamily="34" charset="0"/>
                <a:ea typeface="ＭＳ Ｐゴシック" pitchFamily="-84" charset="-128"/>
              </a:rPr>
              <a:t>© Royal College of Obstetricians and Gynaecologists</a:t>
            </a:r>
            <a:endParaRPr lang="en-GB" dirty="0">
              <a:solidFill>
                <a:prstClr val="black"/>
              </a:solidFill>
              <a:latin typeface="Arial" pitchFamily="34" charset="0"/>
              <a:ea typeface="ＭＳ Ｐゴシック" pitchFamily="-8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25B8A-B529-41DA-95DA-72A05078336B}" type="datetimeFigureOut">
              <a:rPr lang="en-GB"/>
              <a:pPr>
                <a:defRPr/>
              </a:pPr>
              <a:t>12/02/2020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4643438" y="6356350"/>
            <a:ext cx="4043362" cy="3651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F39AEF0C-C508-4AA3-82EE-563049E5E37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7525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 txBox="1">
            <a:spLocks/>
          </p:cNvSpPr>
          <p:nvPr userDrawn="1"/>
        </p:nvSpPr>
        <p:spPr>
          <a:xfrm>
            <a:off x="5651500" y="6308725"/>
            <a:ext cx="3035300" cy="365125"/>
          </a:xfrm>
          <a:prstGeom prst="rect">
            <a:avLst/>
          </a:prstGeom>
        </p:spPr>
        <p:txBody>
          <a:bodyPr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prstClr val="black"/>
                </a:solidFill>
                <a:latin typeface="Arial" pitchFamily="34" charset="0"/>
                <a:ea typeface="ＭＳ Ｐゴシック" pitchFamily="-84" charset="-128"/>
              </a:rPr>
              <a:t>© Royal College of Obstetricians and Gynaecologists</a:t>
            </a:r>
            <a:endParaRPr lang="en-GB" dirty="0">
              <a:solidFill>
                <a:prstClr val="black"/>
              </a:solidFill>
              <a:latin typeface="Arial" pitchFamily="34" charset="0"/>
              <a:ea typeface="ＭＳ Ｐゴシック" pitchFamily="-8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6646"/>
            <a:ext cx="6059016" cy="113813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57ABB-4482-4378-921F-E60E97D98C61}" type="datetimeFigureOut">
              <a:rPr lang="en-GB"/>
              <a:pPr>
                <a:defRPr/>
              </a:pPr>
              <a:t>12/02/2020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716463" y="6356350"/>
            <a:ext cx="3970337" cy="3651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0FE274F5-61BC-4CEB-9860-4F4328A93AA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9829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/>
          </p:cNvSpPr>
          <p:nvPr userDrawn="1"/>
        </p:nvSpPr>
        <p:spPr>
          <a:xfrm>
            <a:off x="5651500" y="6308725"/>
            <a:ext cx="3035300" cy="365125"/>
          </a:xfrm>
          <a:prstGeom prst="rect">
            <a:avLst/>
          </a:prstGeom>
        </p:spPr>
        <p:txBody>
          <a:bodyPr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prstClr val="black"/>
                </a:solidFill>
                <a:latin typeface="Arial" pitchFamily="34" charset="0"/>
                <a:ea typeface="ＭＳ Ｐゴシック" pitchFamily="-84" charset="-128"/>
              </a:rPr>
              <a:t>© Royal College of Obstetricians and Gynaecologists</a:t>
            </a:r>
            <a:endParaRPr lang="en-GB" dirty="0">
              <a:solidFill>
                <a:prstClr val="black"/>
              </a:solidFill>
              <a:latin typeface="Arial" pitchFamily="34" charset="0"/>
              <a:ea typeface="ＭＳ Ｐゴシック" pitchFamily="-84" charset="-128"/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AEC42-66BF-4EB3-BA9C-89DD635A65A3}" type="datetimeFigureOut">
              <a:rPr lang="en-GB"/>
              <a:pPr>
                <a:defRPr/>
              </a:pPr>
              <a:t>12/02/2020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500563" y="6356350"/>
            <a:ext cx="4186237" cy="3651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35051C72-CE8E-4A4F-8AA4-89525732AD4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3388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5651500" y="6308725"/>
            <a:ext cx="3035300" cy="365125"/>
          </a:xfrm>
          <a:prstGeom prst="rect">
            <a:avLst/>
          </a:prstGeom>
        </p:spPr>
        <p:txBody>
          <a:bodyPr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prstClr val="black"/>
                </a:solidFill>
                <a:latin typeface="Arial" pitchFamily="34" charset="0"/>
                <a:ea typeface="ＭＳ Ｐゴシック" pitchFamily="-84" charset="-128"/>
              </a:rPr>
              <a:t>© Royal College of Obstetricians and Gynaecologists</a:t>
            </a:r>
            <a:endParaRPr lang="en-GB" dirty="0">
              <a:solidFill>
                <a:prstClr val="black"/>
              </a:solidFill>
              <a:latin typeface="Arial" pitchFamily="34" charset="0"/>
              <a:ea typeface="ＭＳ Ｐゴシック" pitchFamily="-8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3888" y="1556793"/>
            <a:ext cx="5122912" cy="45693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6702C-9556-4494-BC70-F9321A610735}" type="datetimeFigureOut">
              <a:rPr lang="en-GB"/>
              <a:pPr>
                <a:defRPr/>
              </a:pPr>
              <a:t>12/02/2020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3563938" y="6356350"/>
            <a:ext cx="5122862" cy="3651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43E60D6C-DA20-41EC-B414-0479454E256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073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E7CA4-5C8A-4180-AC09-D759F3686E20}" type="datetimeFigureOut">
              <a:rPr lang="en-GB"/>
              <a:pPr>
                <a:defRPr/>
              </a:pPr>
              <a:t>12/02/2020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27313" y="6308725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F5A79E5C-CC53-4ED4-8BD9-87CD0B16A3C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1882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1D96B-C0F8-4B52-9321-E6F6C25DE6C0}" type="datetimeFigureOut">
              <a:rPr lang="en-GB" smtClean="0"/>
              <a:pPr/>
              <a:t>12/02/2020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5CBE7-F867-4E43-B378-195D2CACA36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3691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60594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6DD8F54-0B5F-4DDC-BB82-ABFF100A2D56}" type="datetimeFigureOut">
              <a:rPr lang="en-GB"/>
              <a:pPr>
                <a:defRPr/>
              </a:pPr>
              <a:t>12/02/2020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51500" y="6308725"/>
            <a:ext cx="3035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base">
              <a:spcBef>
                <a:spcPct val="0"/>
              </a:spcBef>
              <a:spcAft>
                <a:spcPct val="0"/>
              </a:spcAft>
              <a:defRPr sz="900">
                <a:solidFill>
                  <a:prstClr val="black"/>
                </a:solidFill>
                <a:latin typeface="Arial" pitchFamily="34" charset="0"/>
                <a:ea typeface="ＭＳ Ｐゴシック" pitchFamily="-84" charset="-128"/>
              </a:defRPr>
            </a:lvl1pPr>
          </a:lstStyle>
          <a:p>
            <a:pPr>
              <a:defRPr/>
            </a:pPr>
            <a:r>
              <a:rPr lang="en-GB"/>
              <a:t>© Royal College of Obstetricians and Gynaecologists</a:t>
            </a:r>
          </a:p>
        </p:txBody>
      </p:sp>
      <p:pic>
        <p:nvPicPr>
          <p:cNvPr id="1030" name="Picture 7" descr="RCOG Standard logo.jp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663" y="236538"/>
            <a:ext cx="22018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743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Recognition of </a:t>
            </a:r>
            <a:r>
              <a:rPr lang="en-GB" dirty="0" smtClean="0"/>
              <a:t>Deteriorating </a:t>
            </a:r>
            <a:r>
              <a:rPr lang="en-GB" dirty="0"/>
              <a:t>O</a:t>
            </a:r>
            <a:r>
              <a:rPr lang="en-GB" dirty="0" smtClean="0"/>
              <a:t>bstetric Patient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9485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140968"/>
            <a:ext cx="7772400" cy="1362075"/>
          </a:xfrm>
        </p:spPr>
        <p:txBody>
          <a:bodyPr/>
          <a:lstStyle/>
          <a:p>
            <a:r>
              <a:rPr lang="en-GB" dirty="0"/>
              <a:t>Red Flags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Pyrexia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C00000"/>
            </a:solidFill>
          </a:ln>
        </p:spPr>
        <p:txBody>
          <a:bodyPr>
            <a:normAutofit lnSpcReduction="10000"/>
          </a:bodyPr>
          <a:lstStyle/>
          <a:p>
            <a:r>
              <a:rPr lang="en-GB" dirty="0"/>
              <a:t>Pyrexia &gt;38⁰C</a:t>
            </a:r>
          </a:p>
          <a:p>
            <a:r>
              <a:rPr lang="en-GB" dirty="0"/>
              <a:t>Pulse rate sustained &gt;100bpm</a:t>
            </a:r>
          </a:p>
          <a:p>
            <a:r>
              <a:rPr lang="en-GB" dirty="0"/>
              <a:t>Respiratory rate &gt; 20 breaths per minute</a:t>
            </a:r>
          </a:p>
          <a:p>
            <a:r>
              <a:rPr lang="en-GB" dirty="0" err="1"/>
              <a:t>Abdo</a:t>
            </a:r>
            <a:r>
              <a:rPr lang="en-GB" dirty="0"/>
              <a:t> or chest pain</a:t>
            </a:r>
          </a:p>
          <a:p>
            <a:r>
              <a:rPr lang="en-GB" dirty="0"/>
              <a:t>Diarrhoea and/ or vomiting</a:t>
            </a:r>
          </a:p>
          <a:p>
            <a:r>
              <a:rPr lang="en-GB" dirty="0"/>
              <a:t>Reduced FM/ absent FH</a:t>
            </a:r>
          </a:p>
          <a:p>
            <a:r>
              <a:rPr lang="en-GB" dirty="0"/>
              <a:t>SROM or significant vaginal discharge</a:t>
            </a:r>
          </a:p>
          <a:p>
            <a:r>
              <a:rPr lang="en-GB" dirty="0"/>
              <a:t>Uterine or renal angle tenderness</a:t>
            </a:r>
          </a:p>
        </p:txBody>
      </p:sp>
      <p:sp>
        <p:nvSpPr>
          <p:cNvPr id="4" name="AutoShape 2" descr="Image result for Red flag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437" y="5229200"/>
            <a:ext cx="637143" cy="73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764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39552" y="1628800"/>
            <a:ext cx="4040188" cy="639762"/>
          </a:xfrm>
        </p:spPr>
        <p:txBody>
          <a:bodyPr/>
          <a:lstStyle/>
          <a:p>
            <a:r>
              <a:rPr lang="en-GB" dirty="0"/>
              <a:t>Breathlessness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7544" y="2420888"/>
            <a:ext cx="4040188" cy="3054325"/>
          </a:xfrm>
          <a:ln>
            <a:solidFill>
              <a:srgbClr val="C00000"/>
            </a:solidFill>
          </a:ln>
        </p:spPr>
        <p:txBody>
          <a:bodyPr/>
          <a:lstStyle/>
          <a:p>
            <a:r>
              <a:rPr lang="en-GB" dirty="0"/>
              <a:t>Sudden onset</a:t>
            </a:r>
          </a:p>
          <a:p>
            <a:r>
              <a:rPr lang="en-GB" dirty="0"/>
              <a:t>Associated with chest pain</a:t>
            </a:r>
          </a:p>
          <a:p>
            <a:r>
              <a:rPr lang="en-GB" dirty="0"/>
              <a:t>Orthopnoea, paroxysmal nocturnal dyspnoea</a:t>
            </a:r>
          </a:p>
          <a:p>
            <a:r>
              <a:rPr lang="en-GB" dirty="0"/>
              <a:t>Post natal (less common)</a:t>
            </a:r>
          </a:p>
          <a:p>
            <a:r>
              <a:rPr lang="en-GB" dirty="0"/>
              <a:t>New onset wheeze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032" y="1700808"/>
            <a:ext cx="4041775" cy="639762"/>
          </a:xfrm>
        </p:spPr>
        <p:txBody>
          <a:bodyPr/>
          <a:lstStyle/>
          <a:p>
            <a:r>
              <a:rPr lang="en-GB" dirty="0"/>
              <a:t>Headache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032" y="2420888"/>
            <a:ext cx="4041775" cy="3054325"/>
          </a:xfrm>
          <a:ln>
            <a:solidFill>
              <a:srgbClr val="C00000"/>
            </a:solidFill>
          </a:ln>
        </p:spPr>
        <p:txBody>
          <a:bodyPr/>
          <a:lstStyle/>
          <a:p>
            <a:r>
              <a:rPr lang="en-GB" dirty="0"/>
              <a:t>Sudden onset</a:t>
            </a:r>
          </a:p>
          <a:p>
            <a:r>
              <a:rPr lang="en-GB" dirty="0"/>
              <a:t>Associated neck stiffness</a:t>
            </a:r>
          </a:p>
          <a:p>
            <a:r>
              <a:rPr lang="en-GB" dirty="0"/>
              <a:t>‘Worst headache ever’</a:t>
            </a:r>
          </a:p>
          <a:p>
            <a:r>
              <a:rPr lang="en-GB" dirty="0"/>
              <a:t>Any neurological sign</a:t>
            </a: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653136"/>
            <a:ext cx="637143" cy="736211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4653136"/>
            <a:ext cx="637143" cy="73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245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268760"/>
            <a:ext cx="3672408" cy="639762"/>
          </a:xfrm>
        </p:spPr>
        <p:txBody>
          <a:bodyPr/>
          <a:lstStyle/>
          <a:p>
            <a:r>
              <a:rPr lang="en-GB" dirty="0" err="1"/>
              <a:t>Abdo</a:t>
            </a:r>
            <a:r>
              <a:rPr lang="en-GB" dirty="0"/>
              <a:t> Pain &amp; Diarrhoea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536" y="1988840"/>
            <a:ext cx="4040188" cy="4350469"/>
          </a:xfrm>
          <a:ln>
            <a:solidFill>
              <a:srgbClr val="C00000"/>
            </a:solidFill>
          </a:ln>
        </p:spPr>
        <p:txBody>
          <a:bodyPr/>
          <a:lstStyle/>
          <a:p>
            <a:r>
              <a:rPr lang="en-GB" dirty="0"/>
              <a:t>Sudden onset</a:t>
            </a:r>
          </a:p>
          <a:p>
            <a:r>
              <a:rPr lang="en-GB" dirty="0"/>
              <a:t>Fainting and dizziness</a:t>
            </a:r>
          </a:p>
          <a:p>
            <a:r>
              <a:rPr lang="en-GB" dirty="0"/>
              <a:t>Severe pain without an established cause</a:t>
            </a:r>
          </a:p>
          <a:p>
            <a:r>
              <a:rPr lang="en-GB" dirty="0"/>
              <a:t>Need to consider non-obstetric causes</a:t>
            </a:r>
          </a:p>
          <a:p>
            <a:r>
              <a:rPr lang="en-GB" dirty="0"/>
              <a:t>Abnormal FH</a:t>
            </a:r>
          </a:p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6016" y="1268760"/>
            <a:ext cx="4041775" cy="639762"/>
          </a:xfrm>
        </p:spPr>
        <p:txBody>
          <a:bodyPr/>
          <a:lstStyle/>
          <a:p>
            <a:r>
              <a:rPr lang="en-GB" dirty="0"/>
              <a:t>Anxiety &amp; Distress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008" y="1988840"/>
            <a:ext cx="4041775" cy="4350469"/>
          </a:xfrm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r>
              <a:rPr lang="en-GB" dirty="0"/>
              <a:t>Is there are clear pathway to symptom production</a:t>
            </a:r>
          </a:p>
          <a:p>
            <a:r>
              <a:rPr lang="en-GB" dirty="0"/>
              <a:t>Is there a known psychiatric history &amp; is it relevant now?</a:t>
            </a:r>
          </a:p>
          <a:p>
            <a:r>
              <a:rPr lang="en-GB" dirty="0"/>
              <a:t>Do the symptoms represent a marked change from normal function?</a:t>
            </a:r>
          </a:p>
          <a:p>
            <a:r>
              <a:rPr lang="en-GB" dirty="0"/>
              <a:t>Are the only psychological signs behavioural &amp; non-specific e.g. distress &amp; agitation?</a:t>
            </a: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5445224"/>
            <a:ext cx="637143" cy="736211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5589240"/>
            <a:ext cx="637143" cy="73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483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algn="l"/>
            <a:r>
              <a:rPr lang="en-GB" dirty="0"/>
              <a:t>Immediate Measures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Call for senior help &amp; consider location</a:t>
            </a:r>
          </a:p>
          <a:p>
            <a:r>
              <a:rPr lang="en-GB" dirty="0"/>
              <a:t>Increase observation frequency</a:t>
            </a:r>
          </a:p>
          <a:p>
            <a:r>
              <a:rPr lang="en-GB" dirty="0"/>
              <a:t>Monitor pulse oximetry +/- O2 if needed</a:t>
            </a:r>
          </a:p>
          <a:p>
            <a:r>
              <a:rPr lang="en-GB" dirty="0"/>
              <a:t>If AN  left lateral tilt &amp; commence CTG</a:t>
            </a:r>
          </a:p>
          <a:p>
            <a:r>
              <a:rPr lang="en-GB" dirty="0"/>
              <a:t>Consider position </a:t>
            </a:r>
            <a:r>
              <a:rPr lang="en-GB" dirty="0" err="1"/>
              <a:t>eg</a:t>
            </a:r>
            <a:r>
              <a:rPr lang="en-GB" dirty="0"/>
              <a:t> sit up</a:t>
            </a:r>
          </a:p>
          <a:p>
            <a:r>
              <a:rPr lang="en-GB" dirty="0"/>
              <a:t>Ensure safe environment </a:t>
            </a:r>
            <a:r>
              <a:rPr lang="en-GB" dirty="0" err="1"/>
              <a:t>eg</a:t>
            </a:r>
            <a:r>
              <a:rPr lang="en-GB" dirty="0"/>
              <a:t> cot sides</a:t>
            </a:r>
          </a:p>
          <a:p>
            <a:r>
              <a:rPr lang="en-GB" dirty="0"/>
              <a:t>Check IV lines</a:t>
            </a:r>
          </a:p>
          <a:p>
            <a:r>
              <a:rPr lang="en-GB" dirty="0"/>
              <a:t>Check drug chart &amp; ensure medications have been given</a:t>
            </a:r>
          </a:p>
          <a:p>
            <a:r>
              <a:rPr lang="en-GB" dirty="0"/>
              <a:t>Ensure outstanding  lab results are obtained</a:t>
            </a:r>
          </a:p>
          <a:p>
            <a:r>
              <a:rPr lang="en-GB" dirty="0"/>
              <a:t>Bring ECG machine, ABG syringes &amp; venepuncture  equipment</a:t>
            </a:r>
          </a:p>
          <a:p>
            <a:r>
              <a:rPr lang="en-GB" dirty="0"/>
              <a:t>Maintain notes</a:t>
            </a:r>
          </a:p>
          <a:p>
            <a:r>
              <a:rPr lang="en-GB" dirty="0"/>
              <a:t>Keep patient and family informed</a:t>
            </a:r>
          </a:p>
        </p:txBody>
      </p:sp>
    </p:spTree>
    <p:extLst>
      <p:ext uri="{BB962C8B-B14F-4D97-AF65-F5344CB8AC3E}">
        <p14:creationId xmlns:p14="http://schemas.microsoft.com/office/powerpoint/2010/main" val="31323890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Vaughan D et al (2010) Handbook of Obstetric High Dependency Care</a:t>
            </a:r>
          </a:p>
          <a:p>
            <a:endParaRPr lang="en-GB" dirty="0"/>
          </a:p>
          <a:p>
            <a:r>
              <a:rPr lang="en-GB" dirty="0"/>
              <a:t>Paterson Brown S &amp; Howell C (2014) Managing Obstetric Emergencies &amp; Trauma</a:t>
            </a:r>
          </a:p>
          <a:p>
            <a:endParaRPr lang="en-GB" dirty="0"/>
          </a:p>
          <a:p>
            <a:r>
              <a:rPr lang="en-GB" dirty="0"/>
              <a:t>CEMACE (2011) The Eighth Report of the Confidential Enquiries into Maternal Deaths in the United Kingdom</a:t>
            </a:r>
          </a:p>
        </p:txBody>
      </p:sp>
    </p:spTree>
    <p:extLst>
      <p:ext uri="{BB962C8B-B14F-4D97-AF65-F5344CB8AC3E}">
        <p14:creationId xmlns:p14="http://schemas.microsoft.com/office/powerpoint/2010/main" val="367266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GB" dirty="0"/>
              <a:t>To recognise the importance of the early recognition of the deteriorating obstetric patient</a:t>
            </a:r>
          </a:p>
          <a:p>
            <a:pPr lvl="0"/>
            <a:r>
              <a:rPr lang="en-GB" dirty="0"/>
              <a:t>To know the changes in the normal physiological parameters in pregnancy and the implications of these in assessing the pregnant patient </a:t>
            </a:r>
          </a:p>
          <a:p>
            <a:pPr lvl="0"/>
            <a:r>
              <a:rPr lang="en-GB" dirty="0"/>
              <a:t>To understand the approach to monitoring those at risk of deterioration using the modified early warning score for obstetrics (MEOWS)</a:t>
            </a:r>
          </a:p>
          <a:p>
            <a:pPr lvl="0"/>
            <a:r>
              <a:rPr lang="en-GB" dirty="0"/>
              <a:t>To be aware of when to escalate using ‘SBAR’</a:t>
            </a:r>
          </a:p>
          <a:p>
            <a:pPr lvl="0"/>
            <a:r>
              <a:rPr lang="en-GB" dirty="0"/>
              <a:t>To recognise ‘red flag’ symptoms in obstetrics</a:t>
            </a:r>
          </a:p>
          <a:p>
            <a:pPr lvl="0"/>
            <a:r>
              <a:rPr lang="en-GB" dirty="0"/>
              <a:t>To know the immediate management of the deteriorating patient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Physiological Changes in Pregnancy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3984532"/>
              </p:ext>
            </p:extLst>
          </p:nvPr>
        </p:nvGraphicFramePr>
        <p:xfrm>
          <a:off x="457200" y="1600200"/>
          <a:ext cx="8229600" cy="439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Changes in Pregnancy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Implications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Breathing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Circulation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7835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Physiological Changes in Pregnancy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3984532"/>
              </p:ext>
            </p:extLst>
          </p:nvPr>
        </p:nvGraphicFramePr>
        <p:xfrm>
          <a:off x="457200" y="1600200"/>
          <a:ext cx="8229600" cy="439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Changes in Pregnancy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Implications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Breathing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↑minute ventilation 40-50%</a:t>
                      </a:r>
                    </a:p>
                    <a:p>
                      <a:r>
                        <a:rPr lang="en-GB" dirty="0"/>
                        <a:t>↑tidal volume</a:t>
                      </a:r>
                    </a:p>
                    <a:p>
                      <a:r>
                        <a:rPr lang="en-GB" dirty="0"/>
                        <a:t>↑O</a:t>
                      </a:r>
                      <a:r>
                        <a:rPr lang="en-GB" sz="1600" baseline="-25000" dirty="0"/>
                        <a:t>2 </a:t>
                      </a:r>
                      <a:r>
                        <a:rPr lang="en-GB" sz="1600" baseline="0" dirty="0"/>
                        <a:t> </a:t>
                      </a:r>
                      <a:r>
                        <a:rPr lang="en-GB" sz="1800" baseline="0" dirty="0"/>
                        <a:t>Requirement by 20%</a:t>
                      </a:r>
                      <a:r>
                        <a:rPr lang="en-GB" sz="1800" baseline="-25000" dirty="0"/>
                        <a:t> </a:t>
                      </a:r>
                    </a:p>
                    <a:p>
                      <a:r>
                        <a:rPr lang="en-GB" sz="1800" baseline="0" dirty="0"/>
                        <a:t>Diaphragm splinting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baseline="0" dirty="0"/>
                        <a:t>↓ Functional residual capacity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Circulation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↑Heart</a:t>
                      </a:r>
                      <a:r>
                        <a:rPr lang="en-GB" baseline="0" dirty="0"/>
                        <a:t> rate 16%</a:t>
                      </a:r>
                    </a:p>
                    <a:p>
                      <a:r>
                        <a:rPr lang="en-GB" dirty="0"/>
                        <a:t>↑ circulating volume by 40%</a:t>
                      </a:r>
                    </a:p>
                    <a:p>
                      <a:r>
                        <a:rPr lang="en-GB" dirty="0"/>
                        <a:t>↑ Cardiac output</a:t>
                      </a:r>
                    </a:p>
                    <a:p>
                      <a:r>
                        <a:rPr lang="en-GB" dirty="0"/>
                        <a:t>BP </a:t>
                      </a:r>
                      <a:r>
                        <a:rPr lang="en-GB" sz="1800" baseline="0" dirty="0"/>
                        <a:t>↓ in early pregnancy</a:t>
                      </a:r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7835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algn="l"/>
            <a:r>
              <a:rPr lang="en-GB" sz="3200" dirty="0"/>
              <a:t>Physiological Changes in Pregnancy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6247460"/>
              </p:ext>
            </p:extLst>
          </p:nvPr>
        </p:nvGraphicFramePr>
        <p:xfrm>
          <a:off x="457200" y="1268761"/>
          <a:ext cx="8229600" cy="50943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23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387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955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Changes in Pregnancy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Implications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8759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r>
                        <a:rPr lang="en-GB" dirty="0"/>
                        <a:t>Breathing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↑minute ventilation 40-50%</a:t>
                      </a:r>
                    </a:p>
                    <a:p>
                      <a:r>
                        <a:rPr lang="en-GB" dirty="0"/>
                        <a:t>↑tidal volume</a:t>
                      </a:r>
                    </a:p>
                    <a:p>
                      <a:r>
                        <a:rPr lang="en-GB" dirty="0"/>
                        <a:t>↑O</a:t>
                      </a:r>
                      <a:r>
                        <a:rPr lang="en-GB" sz="1600" baseline="-25000" dirty="0"/>
                        <a:t>2 </a:t>
                      </a:r>
                      <a:r>
                        <a:rPr lang="en-GB" sz="1600" baseline="0" dirty="0"/>
                        <a:t> </a:t>
                      </a:r>
                      <a:r>
                        <a:rPr lang="en-GB" sz="1800" baseline="0" dirty="0"/>
                        <a:t>Requirement by 20%</a:t>
                      </a:r>
                      <a:r>
                        <a:rPr lang="en-GB" sz="1800" baseline="-25000" dirty="0"/>
                        <a:t> </a:t>
                      </a:r>
                    </a:p>
                    <a:p>
                      <a:r>
                        <a:rPr lang="en-GB" sz="1800" baseline="0" dirty="0"/>
                        <a:t>Diaphragm splinting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baseline="0" dirty="0"/>
                        <a:t>↓ Functional residual capacity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aseline="0" dirty="0"/>
                    </a:p>
                    <a:p>
                      <a:r>
                        <a:rPr lang="en-GB" baseline="0" dirty="0"/>
                        <a:t>Subjective feeling of SOB</a:t>
                      </a:r>
                    </a:p>
                    <a:p>
                      <a:r>
                        <a:rPr lang="en-GB" dirty="0"/>
                        <a:t>↑</a:t>
                      </a:r>
                      <a:r>
                        <a:rPr lang="en-GB" baseline="0" dirty="0"/>
                        <a:t>RR is an early &amp; sensitive sign of deterioration</a:t>
                      </a:r>
                    </a:p>
                    <a:p>
                      <a:r>
                        <a:rPr lang="en-GB" baseline="0" dirty="0"/>
                        <a:t>pH is more </a:t>
                      </a:r>
                      <a:r>
                        <a:rPr lang="en-GB" baseline="0" dirty="0" err="1"/>
                        <a:t>alkalotic</a:t>
                      </a:r>
                      <a:r>
                        <a:rPr lang="en-GB" baseline="0" dirty="0"/>
                        <a:t> (7.40-7.46) than in non pregnant state (7.34-7.44)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57744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r>
                        <a:rPr lang="en-GB" dirty="0"/>
                        <a:t>Circulation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r>
                        <a:rPr lang="en-GB" dirty="0"/>
                        <a:t>↑Heart</a:t>
                      </a:r>
                      <a:r>
                        <a:rPr lang="en-GB" baseline="0" dirty="0"/>
                        <a:t> rate 16%</a:t>
                      </a:r>
                    </a:p>
                    <a:p>
                      <a:r>
                        <a:rPr lang="en-GB" dirty="0"/>
                        <a:t>↑ circulating volume by 40%</a:t>
                      </a:r>
                    </a:p>
                    <a:p>
                      <a:r>
                        <a:rPr lang="en-GB" dirty="0"/>
                        <a:t>↑ Cardiac output</a:t>
                      </a:r>
                    </a:p>
                    <a:p>
                      <a:r>
                        <a:rPr lang="en-GB" dirty="0"/>
                        <a:t>BP </a:t>
                      </a:r>
                      <a:r>
                        <a:rPr lang="en-GB" sz="1800" baseline="0" dirty="0"/>
                        <a:t>↓ in early pregnancy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r>
                        <a:rPr lang="en-GB" dirty="0"/>
                        <a:t>Loss of blood volume may not be recognised</a:t>
                      </a:r>
                    </a:p>
                    <a:p>
                      <a:r>
                        <a:rPr lang="en-GB" sz="1800" baseline="0" dirty="0"/>
                        <a:t>↓ BP is a late sign (30-50% loss)</a:t>
                      </a:r>
                    </a:p>
                    <a:p>
                      <a:endParaRPr lang="en-GB" sz="1800" baseline="0" dirty="0"/>
                    </a:p>
                    <a:p>
                      <a:r>
                        <a:rPr lang="en-GB" sz="1800" baseline="0" dirty="0"/>
                        <a:t>(</a:t>
                      </a:r>
                      <a:r>
                        <a:rPr lang="en-GB" dirty="0"/>
                        <a:t>↑HR, ↑RR, </a:t>
                      </a:r>
                      <a:r>
                        <a:rPr lang="en-GB" sz="1800" baseline="0" dirty="0"/>
                        <a:t>↓PP, ↓FH, ↓CR, pallor, oliguria, anxiety)</a:t>
                      </a: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5800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7"/>
            <a:ext cx="3672408" cy="2866331"/>
          </a:xfrm>
        </p:spPr>
        <p:txBody>
          <a:bodyPr>
            <a:normAutofit fontScale="90000"/>
          </a:bodyPr>
          <a:lstStyle/>
          <a:p>
            <a:r>
              <a:rPr lang="en-GB" dirty="0"/>
              <a:t>Modified Early Warning Systems</a:t>
            </a:r>
            <a:br>
              <a:rPr lang="en-GB" dirty="0"/>
            </a:br>
            <a:r>
              <a:rPr lang="en-GB" dirty="0"/>
              <a:t>(MEOWS)</a:t>
            </a:r>
            <a:br>
              <a:rPr lang="en-GB" dirty="0"/>
            </a:b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3068959"/>
            <a:ext cx="3096344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Temperature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Respiratory 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BP: correct cuff size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Pulse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88640"/>
            <a:ext cx="4659000" cy="65831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4653136"/>
            <a:ext cx="3096344" cy="175432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Conscious level: AVPU score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Pulse oximetry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Urine output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Pain score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VIP score (Visual infusion phlebitis)</a:t>
            </a:r>
          </a:p>
        </p:txBody>
      </p:sp>
    </p:spTree>
    <p:extLst>
      <p:ext uri="{BB962C8B-B14F-4D97-AF65-F5344CB8AC3E}">
        <p14:creationId xmlns:p14="http://schemas.microsoft.com/office/powerpoint/2010/main" val="2757107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6646"/>
            <a:ext cx="6203032" cy="1138138"/>
          </a:xfrm>
        </p:spPr>
        <p:txBody>
          <a:bodyPr/>
          <a:lstStyle/>
          <a:p>
            <a:pPr algn="l"/>
            <a:r>
              <a:rPr lang="en-GB" dirty="0"/>
              <a:t>How to Score the MEOWS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7" t="62020" r="3882"/>
          <a:stretch/>
        </p:blipFill>
        <p:spPr>
          <a:xfrm>
            <a:off x="395536" y="1556792"/>
            <a:ext cx="8586006" cy="510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034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" t="2155" r="3043" b="42534"/>
          <a:stretch/>
        </p:blipFill>
        <p:spPr>
          <a:xfrm>
            <a:off x="971600" y="17249"/>
            <a:ext cx="7920880" cy="659168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835696" y="4365104"/>
            <a:ext cx="2952328" cy="100811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4932040" y="4869160"/>
            <a:ext cx="3384376" cy="12241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965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SBAR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Situation</a:t>
            </a:r>
          </a:p>
          <a:p>
            <a:r>
              <a:rPr lang="en-GB" dirty="0"/>
              <a:t>Background</a:t>
            </a:r>
          </a:p>
          <a:p>
            <a:r>
              <a:rPr lang="en-GB" dirty="0"/>
              <a:t>Assessment</a:t>
            </a:r>
          </a:p>
          <a:p>
            <a:r>
              <a:rPr lang="en-GB" dirty="0"/>
              <a:t>Response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COG Master Presentation_whi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497</TotalTime>
  <Words>985</Words>
  <Application>Microsoft Office PowerPoint</Application>
  <PresentationFormat>On-screen Show (4:3)</PresentationFormat>
  <Paragraphs>193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MS PGothic</vt:lpstr>
      <vt:lpstr>Arial</vt:lpstr>
      <vt:lpstr>Calibri</vt:lpstr>
      <vt:lpstr>RCOG Master Presentation_white</vt:lpstr>
      <vt:lpstr>Recognition of Deteriorating Obstetric Patient </vt:lpstr>
      <vt:lpstr>Learning Objectives</vt:lpstr>
      <vt:lpstr>Physiological Changes in Pregnancy</vt:lpstr>
      <vt:lpstr>Physiological Changes in Pregnancy</vt:lpstr>
      <vt:lpstr>Physiological Changes in Pregnancy</vt:lpstr>
      <vt:lpstr>Modified Early Warning Systems (MEOWS) </vt:lpstr>
      <vt:lpstr>How to Score the MEOWS</vt:lpstr>
      <vt:lpstr>PowerPoint Presentation</vt:lpstr>
      <vt:lpstr>SBAR</vt:lpstr>
      <vt:lpstr>Red Flags</vt:lpstr>
      <vt:lpstr>Pyrexia</vt:lpstr>
      <vt:lpstr>PowerPoint Presentation</vt:lpstr>
      <vt:lpstr>PowerPoint Presentation</vt:lpstr>
      <vt:lpstr>Immediate Measures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Recognition of the Deteriorating Patient</dc:title>
  <dc:creator>ktompsett</dc:creator>
  <cp:lastModifiedBy>Andreia Dias</cp:lastModifiedBy>
  <cp:revision>39</cp:revision>
  <dcterms:created xsi:type="dcterms:W3CDTF">2016-02-22T09:07:07Z</dcterms:created>
  <dcterms:modified xsi:type="dcterms:W3CDTF">2020-02-12T11:37:31Z</dcterms:modified>
</cp:coreProperties>
</file>