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09" r:id="rId4"/>
    <p:sldId id="258" r:id="rId5"/>
    <p:sldId id="259" r:id="rId6"/>
    <p:sldId id="260" r:id="rId7"/>
    <p:sldId id="261" r:id="rId8"/>
    <p:sldId id="263" r:id="rId9"/>
    <p:sldId id="292" r:id="rId10"/>
    <p:sldId id="264" r:id="rId11"/>
    <p:sldId id="265" r:id="rId12"/>
    <p:sldId id="310" r:id="rId13"/>
    <p:sldId id="311" r:id="rId14"/>
    <p:sldId id="312" r:id="rId15"/>
    <p:sldId id="266" r:id="rId16"/>
    <p:sldId id="304" r:id="rId17"/>
    <p:sldId id="305" r:id="rId18"/>
    <p:sldId id="307" r:id="rId19"/>
    <p:sldId id="308" r:id="rId20"/>
    <p:sldId id="277" r:id="rId21"/>
    <p:sldId id="267" r:id="rId22"/>
    <p:sldId id="278" r:id="rId23"/>
    <p:sldId id="279" r:id="rId24"/>
    <p:sldId id="313" r:id="rId25"/>
    <p:sldId id="268" r:id="rId26"/>
    <p:sldId id="269" r:id="rId27"/>
    <p:sldId id="302" r:id="rId28"/>
    <p:sldId id="271" r:id="rId29"/>
    <p:sldId id="273" r:id="rId30"/>
    <p:sldId id="314" r:id="rId31"/>
    <p:sldId id="316" r:id="rId32"/>
    <p:sldId id="317" r:id="rId33"/>
    <p:sldId id="318" r:id="rId34"/>
    <p:sldId id="319" r:id="rId35"/>
    <p:sldId id="315" r:id="rId36"/>
    <p:sldId id="281" r:id="rId37"/>
    <p:sldId id="282" r:id="rId38"/>
    <p:sldId id="283" r:id="rId39"/>
    <p:sldId id="29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7ED5E-2540-4D8E-937F-DA99360D4714}" type="datetimeFigureOut">
              <a:rPr lang="en-US" smtClean="0"/>
              <a:pPr/>
              <a:t>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1D00-F0A8-4E03-8AF1-B5FBE41D42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6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11D00-F0A8-4E03-8AF1-B5FBE41D426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19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43438" y="6356350"/>
            <a:ext cx="404336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GB"/>
              <a:t>© Royal College of Obstetricians and Gynaecologists</a:t>
            </a:r>
          </a:p>
        </p:txBody>
      </p:sp>
      <p:pic>
        <p:nvPicPr>
          <p:cNvPr id="7" name="Picture 6" descr="RCOG Standard logo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92" y="618585"/>
            <a:ext cx="2583815" cy="9201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00563" y="6356350"/>
            <a:ext cx="4186237" cy="36512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© Royal College of Obstetricians and Gynaecologists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643438" y="6356350"/>
            <a:ext cx="404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Royal College of Obstetricians and Gynaecologists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643438" y="6356350"/>
            <a:ext cx="404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Royal College of Obstetricians and Gynaecologists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381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716463" y="6356350"/>
            <a:ext cx="3970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Royal College of Obstetricians and Gynaecologists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00563" y="6356350"/>
            <a:ext cx="41862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Royal College of Obstetricians and Gynaecologists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556793"/>
            <a:ext cx="5122912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563938" y="6356350"/>
            <a:ext cx="5122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Royal College of Obstetricians and Gynaecologists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A9CB-6E18-49C6-9DCC-714BA469E0D5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BFBF-2898-408B-A4A5-AF0446DF41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23A8D-88F1-4EF0-97EB-D180F10D5626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EA3C-EF32-488E-B106-5F305EFD1D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4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FFD232-0917-4825-9C1D-7A5CA2A01F39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043F5A-7B9B-4E4D-955C-CA7315011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6" descr="RCOG A4 SHIELD (RGB).tif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260350"/>
            <a:ext cx="936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695" r:id="rId8"/>
    <p:sldLayoutId id="214748370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 err="1" smtClean="0"/>
              <a:t>Urogynaecology</a:t>
            </a:r>
            <a:endParaRPr lang="en-GB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Mr Jeremy Gasson</a:t>
            </a:r>
            <a:endParaRPr lang="en-GB" dirty="0" smtClean="0"/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5435600" y="6381750"/>
            <a:ext cx="32400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latin typeface="Calibri" pitchFamily="34" charset="0"/>
              </a:rPr>
              <a:t>© Royal College of Obstetricians and Gynaecologists</a:t>
            </a:r>
          </a:p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Stress Urinary Incontinence</a:t>
            </a:r>
          </a:p>
          <a:p>
            <a:r>
              <a:rPr lang="en-GB" dirty="0" smtClean="0"/>
              <a:t>Overactive Bladder Syndrome (OAB)</a:t>
            </a:r>
          </a:p>
          <a:p>
            <a:r>
              <a:rPr lang="en-GB" dirty="0" smtClean="0"/>
              <a:t>Continuous </a:t>
            </a:r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 Urinary Incontinence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Continence advisor / Physiotherapist</a:t>
            </a:r>
          </a:p>
          <a:p>
            <a:pPr lvl="1"/>
            <a:r>
              <a:rPr lang="en-GB" sz="2400" dirty="0" smtClean="0"/>
              <a:t>Supervised PFE, electrical stimulation</a:t>
            </a:r>
          </a:p>
          <a:p>
            <a:r>
              <a:rPr lang="en-GB" sz="2400" dirty="0" smtClean="0"/>
              <a:t>Drug therapy</a:t>
            </a:r>
          </a:p>
          <a:p>
            <a:pPr lvl="1"/>
            <a:r>
              <a:rPr lang="en-GB" sz="2400" dirty="0" err="1" smtClean="0"/>
              <a:t>Duloxetine</a:t>
            </a:r>
            <a:endParaRPr lang="en-GB" sz="2400" dirty="0" smtClean="0"/>
          </a:p>
          <a:p>
            <a:r>
              <a:rPr lang="en-GB" sz="2400" dirty="0" smtClean="0"/>
              <a:t>Surgery</a:t>
            </a:r>
          </a:p>
          <a:p>
            <a:pPr lvl="1"/>
            <a:r>
              <a:rPr lang="en-GB" sz="2400" dirty="0" smtClean="0"/>
              <a:t>Mid Urethral Tapes e.g. TVT*</a:t>
            </a:r>
          </a:p>
          <a:p>
            <a:pPr lvl="1"/>
            <a:r>
              <a:rPr lang="en-GB" sz="2400" dirty="0" err="1" smtClean="0"/>
              <a:t>Transobturator</a:t>
            </a:r>
            <a:r>
              <a:rPr lang="en-GB" sz="2400" dirty="0" smtClean="0"/>
              <a:t> Tapes*</a:t>
            </a:r>
          </a:p>
          <a:p>
            <a:pPr lvl="1"/>
            <a:r>
              <a:rPr lang="en-GB" sz="2400" dirty="0" smtClean="0"/>
              <a:t>Open surgery e.g. </a:t>
            </a:r>
            <a:r>
              <a:rPr lang="en-GB" sz="2400" dirty="0" err="1" smtClean="0"/>
              <a:t>Colposuspension</a:t>
            </a:r>
            <a:r>
              <a:rPr lang="en-GB" sz="2400" dirty="0" smtClean="0"/>
              <a:t>* Fascial Slings*</a:t>
            </a:r>
          </a:p>
          <a:p>
            <a:pPr lvl="1"/>
            <a:r>
              <a:rPr lang="en-GB" sz="2400" dirty="0" err="1" smtClean="0"/>
              <a:t>Injectables</a:t>
            </a:r>
            <a:r>
              <a:rPr lang="en-GB" sz="2400" dirty="0" smtClean="0"/>
              <a:t> </a:t>
            </a:r>
            <a:r>
              <a:rPr lang="en-GB" sz="2400" dirty="0" err="1" smtClean="0"/>
              <a:t>e.g</a:t>
            </a:r>
            <a:r>
              <a:rPr lang="en-GB" sz="2400" dirty="0" smtClean="0"/>
              <a:t> Collagen</a:t>
            </a:r>
          </a:p>
          <a:p>
            <a:pPr lvl="1"/>
            <a:r>
              <a:rPr lang="en-GB" sz="2400" dirty="0" smtClean="0"/>
              <a:t>Artificial sphincter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Mid-urethral sling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GB" altLang="en-US" smtClean="0"/>
          </a:p>
          <a:p>
            <a:pPr eaLnBrk="1" hangingPunct="1">
              <a:buFont typeface="Arial" charset="0"/>
              <a:buNone/>
            </a:pPr>
            <a:endParaRPr lang="en-GB" altLang="en-US" smtClean="0"/>
          </a:p>
        </p:txBody>
      </p:sp>
      <p:sp>
        <p:nvSpPr>
          <p:cNvPr id="5124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598194" y="1970088"/>
            <a:ext cx="3887391" cy="423862"/>
          </a:xfrm>
        </p:spPr>
        <p:txBody>
          <a:bodyPr/>
          <a:lstStyle/>
          <a:p>
            <a:pPr algn="ctr" eaLnBrk="1" hangingPunct="1"/>
            <a:r>
              <a:rPr lang="en-GB" altLang="en-US" sz="2000" smtClean="0"/>
              <a:t>Obturator approach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3868341" cy="665162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Tension-free vaginal tape®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5126" name="Picture 2" descr="http://www.afayyad.co.uk/siteimages/large/Gynecare_TV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92" y="2653507"/>
            <a:ext cx="1869281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Content Placeholder 14" descr="Picture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125" y="2416175"/>
            <a:ext cx="2633663" cy="2649538"/>
          </a:xfrm>
        </p:spPr>
      </p:pic>
      <p:pic>
        <p:nvPicPr>
          <p:cNvPr id="5128" name="Content Placeholder 3" descr="TVT_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81" y="3560763"/>
            <a:ext cx="230624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803" y="4353084"/>
            <a:ext cx="1102995" cy="198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5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Burch Colposuspension</a:t>
            </a:r>
          </a:p>
        </p:txBody>
      </p:sp>
      <p:pic>
        <p:nvPicPr>
          <p:cNvPr id="10243" name="Content Placeholder 3" descr="Picture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232" y="2165351"/>
            <a:ext cx="4132660" cy="4067175"/>
          </a:xfrm>
        </p:spPr>
      </p:pic>
    </p:spTree>
    <p:extLst>
      <p:ext uri="{BB962C8B-B14F-4D97-AF65-F5344CB8AC3E}">
        <p14:creationId xmlns:p14="http://schemas.microsoft.com/office/powerpoint/2010/main" val="28147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Fascial sling</a:t>
            </a:r>
          </a:p>
        </p:txBody>
      </p:sp>
      <p:pic>
        <p:nvPicPr>
          <p:cNvPr id="12291" name="Content Placeholder 3" descr="Picture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398" y="2217739"/>
            <a:ext cx="5392340" cy="2943225"/>
          </a:xfrm>
        </p:spPr>
      </p:pic>
    </p:spTree>
    <p:extLst>
      <p:ext uri="{BB962C8B-B14F-4D97-AF65-F5344CB8AC3E}">
        <p14:creationId xmlns:p14="http://schemas.microsoft.com/office/powerpoint/2010/main" val="34716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Continence Advisor</a:t>
            </a:r>
          </a:p>
          <a:p>
            <a:pPr lvl="1"/>
            <a:r>
              <a:rPr lang="en-GB" dirty="0" smtClean="0"/>
              <a:t>Bladder training, fluid management, PFE</a:t>
            </a:r>
          </a:p>
          <a:p>
            <a:r>
              <a:rPr lang="en-GB" dirty="0" smtClean="0"/>
              <a:t>Drug therapy</a:t>
            </a:r>
          </a:p>
          <a:p>
            <a:pPr lvl="1"/>
            <a:r>
              <a:rPr lang="en-GB" dirty="0" err="1" smtClean="0"/>
              <a:t>Antimuscarinic</a:t>
            </a:r>
            <a:r>
              <a:rPr lang="en-GB" dirty="0" smtClean="0"/>
              <a:t> agents</a:t>
            </a:r>
          </a:p>
          <a:p>
            <a:pPr lvl="1"/>
            <a:r>
              <a:rPr lang="en-GB" dirty="0" err="1" smtClean="0"/>
              <a:t>Mirabegron</a:t>
            </a:r>
            <a:r>
              <a:rPr lang="en-GB" dirty="0" smtClean="0"/>
              <a:t> - </a:t>
            </a:r>
            <a:r>
              <a:rPr lang="en-GB" dirty="0"/>
              <a:t>selective β</a:t>
            </a:r>
            <a:r>
              <a:rPr lang="en-GB" baseline="-25000" dirty="0"/>
              <a:t>3</a:t>
            </a:r>
            <a:r>
              <a:rPr lang="en-GB" dirty="0"/>
              <a:t>-adrenoceptor (AR) agonist</a:t>
            </a:r>
          </a:p>
          <a:p>
            <a:pPr lvl="1"/>
            <a:r>
              <a:rPr lang="en-GB" dirty="0" err="1" smtClean="0"/>
              <a:t>Desmopressin</a:t>
            </a:r>
            <a:r>
              <a:rPr lang="en-GB" dirty="0" smtClean="0"/>
              <a:t>, oestrogens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OAB - NICE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oxybutynin (immediate release), </a:t>
            </a:r>
            <a:r>
              <a:rPr lang="en-GB" b="1" dirty="0"/>
              <a:t>or</a:t>
            </a:r>
            <a:endParaRPr lang="en-GB" dirty="0"/>
          </a:p>
          <a:p>
            <a:r>
              <a:rPr lang="en-GB" dirty="0" err="1"/>
              <a:t>tolterodine</a:t>
            </a:r>
            <a:r>
              <a:rPr lang="en-GB" dirty="0"/>
              <a:t> (immediate release), </a:t>
            </a:r>
            <a:r>
              <a:rPr lang="en-GB" b="1" dirty="0"/>
              <a:t>or</a:t>
            </a:r>
            <a:endParaRPr lang="en-GB" dirty="0"/>
          </a:p>
          <a:p>
            <a:r>
              <a:rPr lang="en-GB" dirty="0" err="1"/>
              <a:t>darifenacin</a:t>
            </a:r>
            <a:r>
              <a:rPr lang="en-GB" dirty="0"/>
              <a:t> (once daily preparation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/>
              <a:t>If the first treatment for OAB or mixed UI is not effective or well-tolerated, </a:t>
            </a:r>
            <a:r>
              <a:rPr lang="en-GB" dirty="0" smtClean="0"/>
              <a:t>offer another </a:t>
            </a:r>
            <a:r>
              <a:rPr lang="en-GB" dirty="0"/>
              <a:t>drug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6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Surgery</a:t>
            </a:r>
          </a:p>
          <a:p>
            <a:pPr lvl="1"/>
            <a:r>
              <a:rPr lang="en-GB" dirty="0" err="1"/>
              <a:t>Botulinium</a:t>
            </a:r>
            <a:r>
              <a:rPr lang="en-GB" dirty="0"/>
              <a:t> toxin, </a:t>
            </a:r>
            <a:endParaRPr lang="en-GB" dirty="0" smtClean="0"/>
          </a:p>
          <a:p>
            <a:pPr lvl="1"/>
            <a:r>
              <a:rPr lang="en-GB" dirty="0" smtClean="0"/>
              <a:t>Sacral </a:t>
            </a:r>
            <a:r>
              <a:rPr lang="en-GB" dirty="0"/>
              <a:t>Nerve Stimulation, </a:t>
            </a:r>
            <a:endParaRPr lang="en-GB" dirty="0" smtClean="0"/>
          </a:p>
          <a:p>
            <a:pPr lvl="1"/>
            <a:r>
              <a:rPr lang="en-GB" dirty="0" smtClean="0"/>
              <a:t>Bladder </a:t>
            </a:r>
            <a:r>
              <a:rPr lang="en-GB" dirty="0"/>
              <a:t>augmentation, </a:t>
            </a:r>
            <a:endParaRPr lang="en-GB" dirty="0" smtClean="0"/>
          </a:p>
          <a:p>
            <a:pPr lvl="1"/>
            <a:r>
              <a:rPr lang="en-GB" dirty="0" smtClean="0"/>
              <a:t>Urinary </a:t>
            </a:r>
            <a:r>
              <a:rPr lang="en-GB" dirty="0"/>
              <a:t>diversion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Botulinum toxin 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200 units</a:t>
            </a:r>
          </a:p>
          <a:p>
            <a:r>
              <a:rPr lang="en-GB" dirty="0" smtClean="0"/>
              <a:t>Teach CISC &amp; accept risk</a:t>
            </a:r>
          </a:p>
          <a:p>
            <a:r>
              <a:rPr lang="en-GB" dirty="0" smtClean="0"/>
              <a:t>Typically, 10 to 30 injections sites are used </a:t>
            </a:r>
          </a:p>
          <a:p>
            <a:r>
              <a:rPr lang="en-GB" dirty="0" smtClean="0"/>
              <a:t>local anaesthetic </a:t>
            </a:r>
          </a:p>
          <a:p>
            <a:r>
              <a:rPr lang="en-GB" dirty="0" smtClean="0"/>
              <a:t>Improvement takes up to 2 weeks to be seen</a:t>
            </a:r>
          </a:p>
          <a:p>
            <a:r>
              <a:rPr lang="en-GB" dirty="0" smtClean="0"/>
              <a:t>Treatment effect will commonly last 6 months to 9 months. </a:t>
            </a:r>
          </a:p>
          <a:p>
            <a:r>
              <a:rPr lang="en-GB" dirty="0" smtClean="0"/>
              <a:t>Repeated treatments may be needed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55865"/>
            <a:ext cx="4038600" cy="441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3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NICE Pathway for OAB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61" y="1600200"/>
            <a:ext cx="31018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28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Declaration of Interest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Conflict of interest - None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Fistulae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Abnormal communication between 2 epithelial surfaces</a:t>
            </a:r>
          </a:p>
          <a:p>
            <a:endParaRPr lang="en-GB" dirty="0" smtClean="0"/>
          </a:p>
          <a:p>
            <a:r>
              <a:rPr lang="en-GB" dirty="0" smtClean="0"/>
              <a:t>Causes include:</a:t>
            </a:r>
          </a:p>
          <a:p>
            <a:pPr lvl="1"/>
            <a:r>
              <a:rPr lang="en-GB" dirty="0" smtClean="0"/>
              <a:t>Surgical, Obstetric, Radiation, Malignancy, Inflammatory bowel disease, Miscellaneous e.g. TB, Pessary, Coital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Fistulae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Mainly iatrogenic </a:t>
            </a:r>
            <a:r>
              <a:rPr lang="en-GB" dirty="0" err="1" smtClean="0"/>
              <a:t>e.g.post</a:t>
            </a:r>
            <a:r>
              <a:rPr lang="en-GB" dirty="0" smtClean="0"/>
              <a:t> hysterectomy</a:t>
            </a:r>
          </a:p>
          <a:p>
            <a:pPr lvl="1"/>
            <a:r>
              <a:rPr lang="en-GB" dirty="0" smtClean="0"/>
              <a:t>Consider risk management issues</a:t>
            </a:r>
          </a:p>
          <a:p>
            <a:pPr lvl="1"/>
            <a:r>
              <a:rPr lang="en-GB" dirty="0" smtClean="0"/>
              <a:t>Manage within a MDT</a:t>
            </a:r>
          </a:p>
          <a:p>
            <a:pPr lvl="1"/>
            <a:r>
              <a:rPr lang="en-GB" dirty="0" smtClean="0"/>
              <a:t>Catheterise</a:t>
            </a:r>
          </a:p>
          <a:p>
            <a:pPr lvl="1"/>
            <a:r>
              <a:rPr lang="en-GB" dirty="0" smtClean="0"/>
              <a:t>Find hole and close</a:t>
            </a:r>
          </a:p>
          <a:p>
            <a:pPr lvl="1"/>
            <a:r>
              <a:rPr lang="en-GB" dirty="0" smtClean="0"/>
              <a:t>Vaginal, abdominal or laparoscopic approach</a:t>
            </a:r>
          </a:p>
          <a:p>
            <a:pPr lvl="1"/>
            <a:r>
              <a:rPr lang="en-GB" dirty="0" smtClean="0"/>
              <a:t>Barrier between epithelial surfaces</a:t>
            </a:r>
          </a:p>
          <a:p>
            <a:pPr lvl="1"/>
            <a:r>
              <a:rPr lang="en-GB" dirty="0" smtClean="0"/>
              <a:t>Should be performed in large units with experienced surgeons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Dye studies (3 swab test)</a:t>
            </a:r>
          </a:p>
          <a:p>
            <a:r>
              <a:rPr lang="en-GB" dirty="0" smtClean="0"/>
              <a:t>Radiology </a:t>
            </a:r>
          </a:p>
          <a:p>
            <a:pPr lvl="1"/>
            <a:r>
              <a:rPr lang="en-GB" dirty="0" smtClean="0"/>
              <a:t>CT </a:t>
            </a:r>
            <a:r>
              <a:rPr lang="en-GB" dirty="0" err="1" smtClean="0"/>
              <a:t>Cystogram</a:t>
            </a:r>
            <a:endParaRPr lang="en-GB" dirty="0" smtClean="0"/>
          </a:p>
          <a:p>
            <a:pPr lvl="1"/>
            <a:r>
              <a:rPr lang="en-GB" dirty="0" smtClean="0"/>
              <a:t> +/- </a:t>
            </a:r>
            <a:r>
              <a:rPr lang="en-GB" dirty="0" err="1" smtClean="0"/>
              <a:t>Renogram</a:t>
            </a:r>
            <a:endParaRPr lang="en-GB" dirty="0" smtClean="0"/>
          </a:p>
          <a:p>
            <a:r>
              <a:rPr lang="en-GB" dirty="0" smtClean="0"/>
              <a:t>EUA &amp; Endoscopy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Catheterisation 8-12 weeks</a:t>
            </a:r>
          </a:p>
          <a:p>
            <a:r>
              <a:rPr lang="en-GB" dirty="0" smtClean="0"/>
              <a:t>EUA / Cystoscopy +/- Retrograde</a:t>
            </a:r>
          </a:p>
          <a:p>
            <a:r>
              <a:rPr lang="en-GB" dirty="0" smtClean="0"/>
              <a:t>Skin care</a:t>
            </a:r>
          </a:p>
          <a:p>
            <a:r>
              <a:rPr lang="en-GB" dirty="0" smtClean="0"/>
              <a:t>Antibiotics</a:t>
            </a:r>
          </a:p>
          <a:p>
            <a:r>
              <a:rPr lang="en-GB" dirty="0" smtClean="0"/>
              <a:t>Surgery</a:t>
            </a:r>
          </a:p>
          <a:p>
            <a:pPr lvl="1"/>
            <a:r>
              <a:rPr lang="en-GB" dirty="0" smtClean="0"/>
              <a:t>Abdominal, </a:t>
            </a:r>
            <a:r>
              <a:rPr lang="en-GB" dirty="0" err="1" smtClean="0"/>
              <a:t>vaginal,laparoscopic</a:t>
            </a:r>
            <a:endParaRPr lang="en-GB" dirty="0" smtClean="0"/>
          </a:p>
          <a:p>
            <a:pPr lvl="1"/>
            <a:r>
              <a:rPr lang="en-GB" dirty="0" smtClean="0"/>
              <a:t> Timing – delay for 12 weeks</a:t>
            </a:r>
            <a:endParaRPr lang="en-GB" dirty="0"/>
          </a:p>
          <a:p>
            <a:pPr lvl="1"/>
            <a:r>
              <a:rPr lang="en-GB" dirty="0" smtClean="0"/>
              <a:t> interposition grafting </a:t>
            </a:r>
            <a:r>
              <a:rPr lang="en-GB" dirty="0" err="1" smtClean="0"/>
              <a:t>e.g</a:t>
            </a:r>
            <a:r>
              <a:rPr lang="en-GB" dirty="0" smtClean="0"/>
              <a:t> </a:t>
            </a:r>
            <a:r>
              <a:rPr lang="en-GB" dirty="0" err="1" smtClean="0"/>
              <a:t>Martius</a:t>
            </a:r>
            <a:r>
              <a:rPr lang="en-GB" dirty="0" smtClean="0"/>
              <a:t> graft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Prolapse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11" y="908720"/>
            <a:ext cx="2169042" cy="236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91373"/>
            <a:ext cx="2202185" cy="259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53" y="3736882"/>
            <a:ext cx="2102837" cy="231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4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Pelvic Organ </a:t>
            </a:r>
            <a:r>
              <a:rPr lang="en-GB" dirty="0" err="1" smtClean="0"/>
              <a:t>Prolapse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20% major </a:t>
            </a:r>
            <a:r>
              <a:rPr lang="en-GB" dirty="0" err="1" smtClean="0"/>
              <a:t>gynae</a:t>
            </a:r>
            <a:r>
              <a:rPr lang="en-GB" dirty="0" smtClean="0"/>
              <a:t> surgery</a:t>
            </a:r>
          </a:p>
          <a:p>
            <a:r>
              <a:rPr lang="en-GB" dirty="0" smtClean="0"/>
              <a:t>1/3 reoperations</a:t>
            </a:r>
          </a:p>
          <a:p>
            <a:r>
              <a:rPr lang="en-GB" dirty="0" smtClean="0"/>
              <a:t>Woman’s Lifetime risk of undergoing surgery 11%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Menopause</a:t>
            </a:r>
          </a:p>
          <a:p>
            <a:r>
              <a:rPr lang="en-GB" dirty="0" err="1" smtClean="0"/>
              <a:t>Multiparity</a:t>
            </a:r>
            <a:endParaRPr lang="en-GB" dirty="0" smtClean="0"/>
          </a:p>
          <a:p>
            <a:r>
              <a:rPr lang="en-GB" dirty="0" smtClean="0"/>
              <a:t>Obesity</a:t>
            </a:r>
          </a:p>
          <a:p>
            <a:r>
              <a:rPr lang="en-GB" dirty="0" smtClean="0"/>
              <a:t>Congenital e.g. </a:t>
            </a:r>
            <a:r>
              <a:rPr lang="en-GB" dirty="0" err="1" smtClean="0"/>
              <a:t>ehlers-danlos</a:t>
            </a:r>
            <a:r>
              <a:rPr lang="en-GB" dirty="0" smtClean="0"/>
              <a:t> </a:t>
            </a:r>
          </a:p>
          <a:p>
            <a:r>
              <a:rPr lang="en-GB" dirty="0" smtClean="0"/>
              <a:t>Chronic cough</a:t>
            </a:r>
          </a:p>
          <a:p>
            <a:r>
              <a:rPr lang="en-GB" dirty="0" smtClean="0"/>
              <a:t>Constipation</a:t>
            </a:r>
          </a:p>
          <a:p>
            <a:r>
              <a:rPr lang="en-GB" dirty="0" smtClean="0"/>
              <a:t>Heavy lifting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Symptoms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Signs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90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/>
          <a:lstStyle/>
          <a:p>
            <a:r>
              <a:rPr lang="en-GB" dirty="0" smtClean="0"/>
              <a:t>Symptoms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Feeling of lump</a:t>
            </a:r>
          </a:p>
          <a:p>
            <a:r>
              <a:rPr lang="en-GB" dirty="0" smtClean="0"/>
              <a:t>Vaginal ache</a:t>
            </a:r>
          </a:p>
          <a:p>
            <a:r>
              <a:rPr lang="en-GB" dirty="0" smtClean="0"/>
              <a:t>Backache</a:t>
            </a:r>
          </a:p>
          <a:p>
            <a:r>
              <a:rPr lang="en-GB" dirty="0" smtClean="0"/>
              <a:t>Sexual dysfunction e.g. looseness</a:t>
            </a:r>
          </a:p>
          <a:p>
            <a:r>
              <a:rPr lang="en-GB" dirty="0" smtClean="0"/>
              <a:t>Urinary &amp;/or faecal symptoms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Signs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Physical examination </a:t>
            </a:r>
          </a:p>
          <a:p>
            <a:r>
              <a:rPr lang="en-GB" dirty="0" smtClean="0"/>
              <a:t>General (BMI, dexterity)</a:t>
            </a:r>
          </a:p>
          <a:p>
            <a:r>
              <a:rPr lang="en-GB" dirty="0" smtClean="0"/>
              <a:t>Abdominal examination</a:t>
            </a:r>
          </a:p>
          <a:p>
            <a:r>
              <a:rPr lang="en-GB" dirty="0" smtClean="0"/>
              <a:t>Pelvic examination</a:t>
            </a:r>
          </a:p>
          <a:p>
            <a:r>
              <a:rPr lang="en-GB" dirty="0" smtClean="0"/>
              <a:t>POP-Q</a:t>
            </a:r>
          </a:p>
          <a:p>
            <a:r>
              <a:rPr lang="en-GB" dirty="0" smtClean="0"/>
              <a:t>Simplified POP-Q</a:t>
            </a:r>
          </a:p>
          <a:p>
            <a:r>
              <a:rPr lang="en-GB" dirty="0" smtClean="0"/>
              <a:t>Baden Walker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Nil</a:t>
            </a:r>
          </a:p>
          <a:p>
            <a:r>
              <a:rPr lang="en-GB" dirty="0" smtClean="0"/>
              <a:t>Pessary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Surgery</a:t>
            </a:r>
          </a:p>
          <a:p>
            <a:pPr lvl="1"/>
            <a:r>
              <a:rPr lang="en-GB" dirty="0" smtClean="0"/>
              <a:t>Depends on type and severity</a:t>
            </a:r>
          </a:p>
          <a:p>
            <a:pPr lvl="1"/>
            <a:r>
              <a:rPr lang="en-GB" dirty="0" smtClean="0"/>
              <a:t>Repairs, Hysterectomy, </a:t>
            </a:r>
            <a:r>
              <a:rPr lang="en-GB" dirty="0" err="1" smtClean="0"/>
              <a:t>colpocliesis</a:t>
            </a:r>
            <a:r>
              <a:rPr lang="en-GB" dirty="0" smtClean="0"/>
              <a:t>, </a:t>
            </a:r>
            <a:r>
              <a:rPr lang="en-GB" dirty="0" err="1" smtClean="0"/>
              <a:t>sacrospinous</a:t>
            </a:r>
            <a:r>
              <a:rPr lang="en-GB" dirty="0" smtClean="0"/>
              <a:t> ligament fixation, </a:t>
            </a:r>
            <a:r>
              <a:rPr lang="en-GB" dirty="0" err="1" smtClean="0"/>
              <a:t>sacrocolpopexy</a:t>
            </a:r>
            <a:r>
              <a:rPr lang="en-GB" dirty="0" smtClean="0"/>
              <a:t>, Mesh</a:t>
            </a:r>
          </a:p>
          <a:p>
            <a:endParaRPr lang="en-GB" dirty="0"/>
          </a:p>
        </p:txBody>
      </p:sp>
      <p:pic>
        <p:nvPicPr>
          <p:cNvPr id="6" name="Picture 2" descr="http://t3.gstatic.com/images?q=tbn:ANd9GcR4nMWdpEPrcRyTqumfsdva03HIJIwEwUmnLAtsFyrqgGvn7u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496"/>
            <a:ext cx="1643074" cy="1643074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ANd9GcTKwR3IV1m8fcg-DzJuZ05aG76iAdgYbgKXs-tzFPltihrQXV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928934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in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Institute for health and Care Excellence – NICE</a:t>
            </a:r>
          </a:p>
          <a:p>
            <a:endParaRPr lang="en-GB" dirty="0" smtClean="0"/>
          </a:p>
          <a:p>
            <a:r>
              <a:rPr lang="en-GB" dirty="0" smtClean="0"/>
              <a:t>Urinary incontinence: The management of urinary incontinence in women</a:t>
            </a:r>
          </a:p>
          <a:p>
            <a:pPr lvl="1"/>
            <a:r>
              <a:rPr lang="en-GB" dirty="0" smtClean="0"/>
              <a:t>NICE guidelines [CG171] Published date: September 2013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2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Cochrane review – Data published to August 2012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Maher C, </a:t>
            </a:r>
            <a:r>
              <a:rPr lang="en-GB" dirty="0" err="1"/>
              <a:t>Feiner</a:t>
            </a:r>
            <a:r>
              <a:rPr lang="en-GB" dirty="0"/>
              <a:t> B, </a:t>
            </a:r>
            <a:r>
              <a:rPr lang="en-GB" dirty="0" err="1"/>
              <a:t>Baessler</a:t>
            </a:r>
            <a:r>
              <a:rPr lang="en-GB" dirty="0"/>
              <a:t> K, </a:t>
            </a:r>
            <a:r>
              <a:rPr lang="en-GB" dirty="0" err="1"/>
              <a:t>Schmid</a:t>
            </a:r>
            <a:r>
              <a:rPr lang="en-GB" dirty="0"/>
              <a:t> C. Surgical management of pelvic organ prolapse in women. Cochrane Database of Systematic Reviews 2013, Issue 4. Art. No.: CD004014. DOI: 10.1002/14651858.CD004014.pub5.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Fifty-six randomised controlled trials were identified evaluating 5954 women.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80" y="1977656"/>
            <a:ext cx="2559788" cy="3646967"/>
          </a:xfrm>
        </p:spPr>
      </p:pic>
    </p:spTree>
    <p:extLst>
      <p:ext uri="{BB962C8B-B14F-4D97-AF65-F5344CB8AC3E}">
        <p14:creationId xmlns:p14="http://schemas.microsoft.com/office/powerpoint/2010/main" val="24785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Compartment prolapse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21 trials</a:t>
            </a:r>
          </a:p>
          <a:p>
            <a:r>
              <a:rPr lang="en-GB" dirty="0" smtClean="0"/>
              <a:t>10 compared native tissue repair Vs graft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6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Compartment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Recurrent prolapse</a:t>
            </a:r>
          </a:p>
          <a:p>
            <a:pPr marL="0" indent="0">
              <a:buNone/>
            </a:pPr>
            <a:r>
              <a:rPr lang="en-GB" sz="2400" dirty="0" smtClean="0"/>
              <a:t>Awareness of prolapse</a:t>
            </a:r>
          </a:p>
          <a:p>
            <a:pPr marL="0" indent="0">
              <a:buNone/>
            </a:pPr>
            <a:r>
              <a:rPr lang="en-GB" sz="2400" dirty="0" smtClean="0"/>
              <a:t>Reoperation rate</a:t>
            </a:r>
          </a:p>
          <a:p>
            <a:pPr marL="0" indent="0">
              <a:buNone/>
            </a:pPr>
            <a:r>
              <a:rPr lang="en-GB" sz="2400" dirty="0" err="1" smtClean="0"/>
              <a:t>QoL</a:t>
            </a:r>
            <a:r>
              <a:rPr lang="en-GB" sz="2400" dirty="0" smtClean="0"/>
              <a:t> scores</a:t>
            </a:r>
          </a:p>
          <a:p>
            <a:pPr marL="0" indent="0">
              <a:buNone/>
            </a:pPr>
            <a:r>
              <a:rPr lang="en-GB" sz="2400" dirty="0" smtClean="0"/>
              <a:t>Blood loss</a:t>
            </a:r>
          </a:p>
          <a:p>
            <a:pPr marL="0" indent="0">
              <a:buNone/>
            </a:pPr>
            <a:r>
              <a:rPr lang="en-GB" sz="2400" dirty="0" smtClean="0"/>
              <a:t>Operating time</a:t>
            </a:r>
          </a:p>
          <a:p>
            <a:pPr marL="0" indent="0">
              <a:buNone/>
            </a:pPr>
            <a:r>
              <a:rPr lang="en-GB" sz="2400" dirty="0" smtClean="0"/>
              <a:t>De novo stress incontinence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Erosion rate for Mesh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Higher in native tissue repair</a:t>
            </a:r>
          </a:p>
          <a:p>
            <a:pPr marL="0" indent="0">
              <a:buNone/>
            </a:pPr>
            <a:r>
              <a:rPr lang="en-GB" sz="2400" dirty="0"/>
              <a:t>Higher in native tissue </a:t>
            </a:r>
            <a:r>
              <a:rPr lang="en-GB" sz="2400" dirty="0" smtClean="0"/>
              <a:t>repair</a:t>
            </a:r>
          </a:p>
          <a:p>
            <a:pPr marL="0" indent="0">
              <a:buNone/>
            </a:pPr>
            <a:r>
              <a:rPr lang="en-GB" sz="2400" dirty="0" smtClean="0"/>
              <a:t>Similar in both native &amp; graft</a:t>
            </a:r>
          </a:p>
          <a:p>
            <a:pPr marL="0" indent="0">
              <a:buNone/>
            </a:pPr>
            <a:r>
              <a:rPr lang="en-GB" sz="2400" dirty="0" smtClean="0"/>
              <a:t>No difference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Higher in TO mesh than native tissue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11.4% - surgery performed in 6.8%</a:t>
            </a:r>
            <a:endParaRPr lang="en-GB" sz="2400" dirty="0"/>
          </a:p>
        </p:txBody>
      </p:sp>
      <p:sp>
        <p:nvSpPr>
          <p:cNvPr id="7" name="Right Brace 6"/>
          <p:cNvSpPr/>
          <p:nvPr/>
        </p:nvSpPr>
        <p:spPr>
          <a:xfrm>
            <a:off x="4034186" y="3429000"/>
            <a:ext cx="486440" cy="123337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42240" y="1844824"/>
            <a:ext cx="14912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78247" y="2267746"/>
            <a:ext cx="1067516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75675" y="2708920"/>
            <a:ext cx="169508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01580" y="3212976"/>
            <a:ext cx="26156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19872" y="5373216"/>
            <a:ext cx="10508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Posterior compartment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3 trials looked at native tissue compared to polypropylene mesh kits in all compartments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92326"/>
            <a:ext cx="3886200" cy="378463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Awareness </a:t>
            </a:r>
          </a:p>
          <a:p>
            <a:pPr marL="0" indent="0">
              <a:buNone/>
            </a:pPr>
            <a:r>
              <a:rPr lang="en-GB" sz="2400" dirty="0" smtClean="0"/>
              <a:t>Recurrence rate on examination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Mesh erosion rate</a:t>
            </a:r>
          </a:p>
          <a:p>
            <a:pPr marL="457200" lvl="1" indent="0">
              <a:buNone/>
            </a:pPr>
            <a:r>
              <a:rPr lang="en-GB" dirty="0" smtClean="0"/>
              <a:t>Surgical correction of erosion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Reoperation rate 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81694"/>
            <a:ext cx="3886200" cy="3795269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No difference</a:t>
            </a:r>
          </a:p>
          <a:p>
            <a:pPr marL="0" indent="0">
              <a:buNone/>
            </a:pPr>
            <a:r>
              <a:rPr lang="en-GB" sz="2400" dirty="0" smtClean="0"/>
              <a:t>Higher in native tissue group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18%</a:t>
            </a:r>
          </a:p>
          <a:p>
            <a:pPr marL="457200" lvl="1" indent="0">
              <a:buNone/>
            </a:pPr>
            <a:r>
              <a:rPr lang="en-GB" dirty="0" smtClean="0"/>
              <a:t>9%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Higher in Mesh repair group (11% Vs 3.7%)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19277" y="2636876"/>
            <a:ext cx="1866014" cy="10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75856" y="3147237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67055" y="4365104"/>
            <a:ext cx="159722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17859" y="4797152"/>
            <a:ext cx="116426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63626" y="5949280"/>
            <a:ext cx="170065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Vault Prolapse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Abdominal </a:t>
            </a:r>
            <a:r>
              <a:rPr lang="en-GB" dirty="0" err="1" smtClean="0"/>
              <a:t>Sacrocolpopexy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Sacrospinous</a:t>
            </a:r>
            <a:r>
              <a:rPr lang="en-GB" dirty="0" smtClean="0"/>
              <a:t> fixation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Associated </a:t>
            </a:r>
            <a:r>
              <a:rPr lang="en-GB" dirty="0"/>
              <a:t>with lower rate of </a:t>
            </a:r>
            <a:r>
              <a:rPr lang="en-GB" dirty="0" smtClean="0"/>
              <a:t>recurrence on examination</a:t>
            </a:r>
          </a:p>
          <a:p>
            <a:r>
              <a:rPr lang="en-GB" dirty="0" smtClean="0"/>
              <a:t>Lower incidence of </a:t>
            </a:r>
            <a:r>
              <a:rPr lang="en-GB" dirty="0" err="1" smtClean="0"/>
              <a:t>dysparunia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Shorter operating time</a:t>
            </a:r>
          </a:p>
          <a:p>
            <a:r>
              <a:rPr lang="en-GB" dirty="0" smtClean="0"/>
              <a:t>Faster return to normal activity</a:t>
            </a:r>
          </a:p>
          <a:p>
            <a:r>
              <a:rPr lang="en-GB" dirty="0" smtClean="0"/>
              <a:t>Cheaper cost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8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Sacrocolpopexy</a:t>
            </a:r>
            <a:r>
              <a:rPr lang="en-GB" sz="2400" dirty="0" smtClean="0"/>
              <a:t> has superior outcomes Vs </a:t>
            </a:r>
            <a:r>
              <a:rPr lang="en-GB" sz="2400" dirty="0" err="1" smtClean="0"/>
              <a:t>Sacrospinous</a:t>
            </a:r>
            <a:r>
              <a:rPr lang="en-GB" sz="2400" dirty="0" smtClean="0"/>
              <a:t> fixation &amp; TV Mesh</a:t>
            </a:r>
          </a:p>
          <a:p>
            <a:r>
              <a:rPr lang="en-GB" sz="2400" dirty="0" smtClean="0"/>
              <a:t>Balance against longer operating time, longer recovery, increased cost</a:t>
            </a:r>
          </a:p>
          <a:p>
            <a:r>
              <a:rPr lang="en-GB" sz="2400" dirty="0" smtClean="0"/>
              <a:t>Mesh in anterior prolapse reduces risk of recurrence on examination &amp; reduction in awareness of prolapse.</a:t>
            </a:r>
          </a:p>
          <a:p>
            <a:r>
              <a:rPr lang="en-GB" sz="2400" dirty="0" smtClean="0"/>
              <a:t>Balance against longer operating time,    Blood loss,   Exposure and reoperation rate</a:t>
            </a:r>
          </a:p>
          <a:p>
            <a:r>
              <a:rPr lang="en-GB" sz="2400" dirty="0" smtClean="0"/>
              <a:t>Evidence against use of grafts in posterior prolapse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OVERALL NOT ENOUGH EVIDENCE AVAILABLE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724128" y="3992526"/>
            <a:ext cx="136801" cy="3508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Arrow 4"/>
          <p:cNvSpPr/>
          <p:nvPr/>
        </p:nvSpPr>
        <p:spPr>
          <a:xfrm>
            <a:off x="7308304" y="4042222"/>
            <a:ext cx="90869" cy="3508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6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Perineal injuries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Faecal incontinence may be as high as 7%</a:t>
            </a:r>
          </a:p>
          <a:p>
            <a:r>
              <a:rPr lang="en-GB" dirty="0" smtClean="0"/>
              <a:t>Risk of 3</a:t>
            </a:r>
            <a:r>
              <a:rPr lang="en-GB" baseline="30000" dirty="0" smtClean="0"/>
              <a:t>rd</a:t>
            </a:r>
            <a:r>
              <a:rPr lang="en-GB" dirty="0" smtClean="0"/>
              <a:t> &amp; 4</a:t>
            </a:r>
            <a:r>
              <a:rPr lang="en-GB" baseline="30000" dirty="0" smtClean="0"/>
              <a:t>th</a:t>
            </a:r>
            <a:r>
              <a:rPr lang="en-GB" dirty="0" smtClean="0"/>
              <a:t> degree tears 1% of vaginal deliveries</a:t>
            </a:r>
          </a:p>
          <a:p>
            <a:r>
              <a:rPr lang="en-GB" dirty="0" smtClean="0"/>
              <a:t>Classification of 3</a:t>
            </a:r>
            <a:r>
              <a:rPr lang="en-GB" baseline="30000" dirty="0" smtClean="0"/>
              <a:t>rd</a:t>
            </a:r>
            <a:r>
              <a:rPr lang="en-GB" dirty="0" smtClean="0"/>
              <a:t> / 4</a:t>
            </a:r>
            <a:r>
              <a:rPr lang="en-GB" baseline="30000" dirty="0" smtClean="0"/>
              <a:t>th</a:t>
            </a:r>
            <a:r>
              <a:rPr lang="en-GB" dirty="0" smtClean="0"/>
              <a:t> degree tears:</a:t>
            </a:r>
          </a:p>
          <a:p>
            <a:pPr lvl="1"/>
            <a:r>
              <a:rPr lang="en-GB" dirty="0" smtClean="0"/>
              <a:t>3a, 3b, 3c, 4</a:t>
            </a:r>
          </a:p>
          <a:p>
            <a:r>
              <a:rPr lang="en-GB" dirty="0" smtClean="0"/>
              <a:t>Risk factors:</a:t>
            </a:r>
          </a:p>
          <a:p>
            <a:pPr lvl="1"/>
            <a:r>
              <a:rPr lang="en-GB" dirty="0" smtClean="0"/>
              <a:t>Birth wt &gt;4kg, OP position, </a:t>
            </a:r>
            <a:r>
              <a:rPr lang="en-GB" dirty="0" err="1" smtClean="0"/>
              <a:t>nulliparity</a:t>
            </a:r>
            <a:r>
              <a:rPr lang="en-GB" dirty="0" smtClean="0"/>
              <a:t>, IOL, 2</a:t>
            </a:r>
            <a:r>
              <a:rPr lang="en-GB" baseline="30000" dirty="0" smtClean="0"/>
              <a:t>nd</a:t>
            </a:r>
            <a:r>
              <a:rPr lang="en-GB" dirty="0" smtClean="0"/>
              <a:t> stage &gt;1hr, shoulder </a:t>
            </a:r>
            <a:r>
              <a:rPr lang="en-GB" dirty="0" err="1" smtClean="0"/>
              <a:t>dystocia</a:t>
            </a:r>
            <a:r>
              <a:rPr lang="en-GB" dirty="0" smtClean="0"/>
              <a:t>, forceps delivery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Repair of 3</a:t>
            </a:r>
            <a:r>
              <a:rPr lang="en-GB" baseline="30000" dirty="0" smtClean="0"/>
              <a:t>rd</a:t>
            </a:r>
            <a:r>
              <a:rPr lang="en-GB" dirty="0" smtClean="0"/>
              <a:t> / 4</a:t>
            </a:r>
            <a:r>
              <a:rPr lang="en-GB" baseline="30000" dirty="0" smtClean="0"/>
              <a:t>th</a:t>
            </a:r>
            <a:r>
              <a:rPr lang="en-GB" dirty="0" smtClean="0"/>
              <a:t> degree tears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Repair in theatre</a:t>
            </a:r>
          </a:p>
          <a:p>
            <a:r>
              <a:rPr lang="en-GB" dirty="0" smtClean="0"/>
              <a:t>Appropriate surgeon</a:t>
            </a:r>
          </a:p>
          <a:p>
            <a:r>
              <a:rPr lang="en-GB" dirty="0" smtClean="0"/>
              <a:t>Regional / general anaesthetic</a:t>
            </a:r>
          </a:p>
          <a:p>
            <a:r>
              <a:rPr lang="en-GB" dirty="0" smtClean="0"/>
              <a:t>IAS separate if identifiable</a:t>
            </a:r>
          </a:p>
          <a:p>
            <a:r>
              <a:rPr lang="en-GB" dirty="0" smtClean="0"/>
              <a:t>End to end or overlap technique</a:t>
            </a:r>
          </a:p>
          <a:p>
            <a:r>
              <a:rPr lang="en-GB" dirty="0" smtClean="0"/>
              <a:t>Suture material</a:t>
            </a:r>
          </a:p>
          <a:p>
            <a:r>
              <a:rPr lang="en-GB" dirty="0" smtClean="0"/>
              <a:t>Antibiotics &amp; Laxatives</a:t>
            </a:r>
          </a:p>
          <a:p>
            <a:r>
              <a:rPr lang="en-GB" dirty="0" smtClean="0"/>
              <a:t>Post operative physiotherapy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/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60-80% asymptomatic at 1 year</a:t>
            </a:r>
          </a:p>
          <a:p>
            <a:r>
              <a:rPr lang="en-GB" dirty="0" smtClean="0"/>
              <a:t>Counselling re subsequent pregnancy &amp; delivery</a:t>
            </a:r>
          </a:p>
          <a:p>
            <a:r>
              <a:rPr lang="en-GB" dirty="0" smtClean="0"/>
              <a:t>Review in specialist clinic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Urogynaecology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Congenital anomalies</a:t>
            </a:r>
          </a:p>
          <a:p>
            <a:r>
              <a:rPr lang="en-GB" sz="2800" dirty="0" smtClean="0"/>
              <a:t>Incontinence</a:t>
            </a:r>
          </a:p>
          <a:p>
            <a:r>
              <a:rPr lang="en-GB" sz="2800" dirty="0" smtClean="0"/>
              <a:t>Fistulae</a:t>
            </a:r>
          </a:p>
          <a:p>
            <a:r>
              <a:rPr lang="en-GB" sz="2800" dirty="0" smtClean="0"/>
              <a:t>Genital </a:t>
            </a:r>
            <a:r>
              <a:rPr lang="en-GB" sz="2800" dirty="0" err="1" smtClean="0"/>
              <a:t>prolapse</a:t>
            </a:r>
            <a:endParaRPr lang="en-GB" sz="2800" dirty="0" smtClean="0"/>
          </a:p>
          <a:p>
            <a:r>
              <a:rPr lang="en-GB" sz="2800" dirty="0" smtClean="0"/>
              <a:t>Voiding difficulties</a:t>
            </a:r>
          </a:p>
          <a:p>
            <a:r>
              <a:rPr lang="en-GB" sz="2800" dirty="0" smtClean="0"/>
              <a:t>Neuropathy</a:t>
            </a:r>
          </a:p>
          <a:p>
            <a:r>
              <a:rPr lang="en-GB" sz="2800" dirty="0" smtClean="0"/>
              <a:t>Lower Urinary Tract Symptoms (LUTS)</a:t>
            </a:r>
          </a:p>
          <a:p>
            <a:r>
              <a:rPr lang="en-GB" sz="2800" dirty="0" smtClean="0"/>
              <a:t>UTI</a:t>
            </a:r>
          </a:p>
          <a:p>
            <a:r>
              <a:rPr lang="en-GB" sz="2800" dirty="0" smtClean="0"/>
              <a:t>Anal sphincter injuries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Congenital Anomalies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Lesions often affect multiple systems</a:t>
            </a:r>
          </a:p>
          <a:p>
            <a:r>
              <a:rPr lang="en-GB" dirty="0" smtClean="0"/>
              <a:t>Often present to Urologist e.g. Horseshoe Kidney</a:t>
            </a:r>
          </a:p>
          <a:p>
            <a:r>
              <a:rPr lang="en-GB" dirty="0" smtClean="0"/>
              <a:t>Management of dubious sexuality or reconstructive surgery </a:t>
            </a:r>
            <a:r>
              <a:rPr lang="en-GB" dirty="0" err="1" smtClean="0"/>
              <a:t>e.g.Haematocolpos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Incontinence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“involuntary loss of urine which is objectively demonstrable and a social or hygiene problem”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Prevalence up to 18% women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Incontinence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Stress Urinary Incontinence</a:t>
            </a:r>
          </a:p>
          <a:p>
            <a:pPr lvl="1"/>
            <a:r>
              <a:rPr lang="en-GB" dirty="0" smtClean="0"/>
              <a:t>Urodynamic Stress Incontinence</a:t>
            </a:r>
          </a:p>
          <a:p>
            <a:r>
              <a:rPr lang="en-GB" dirty="0" smtClean="0"/>
              <a:t>Urgency Incontinence</a:t>
            </a:r>
          </a:p>
          <a:p>
            <a:pPr lvl="1"/>
            <a:r>
              <a:rPr lang="en-GB" dirty="0" smtClean="0"/>
              <a:t>Urgency, frequency, nocturia (OAB)</a:t>
            </a:r>
          </a:p>
          <a:p>
            <a:pPr lvl="1"/>
            <a:r>
              <a:rPr lang="en-GB" dirty="0" smtClean="0"/>
              <a:t>Detrusor overactivity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3200" dirty="0" smtClean="0"/>
              <a:t>Mixed Incontinence</a:t>
            </a:r>
          </a:p>
          <a:p>
            <a:r>
              <a:rPr lang="en-GB" dirty="0" smtClean="0"/>
              <a:t>Continuous </a:t>
            </a:r>
          </a:p>
          <a:p>
            <a:pPr lvl="1"/>
            <a:r>
              <a:rPr lang="en-GB" dirty="0" smtClean="0"/>
              <a:t>fistulae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Urodynamic suite</a:t>
            </a:r>
            <a:endParaRPr lang="en-GB" dirty="0"/>
          </a:p>
        </p:txBody>
      </p:sp>
      <p:pic>
        <p:nvPicPr>
          <p:cNvPr id="4" name="Picture 2" descr="VUDS setup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22" y="1600200"/>
            <a:ext cx="60357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Detrusor </a:t>
            </a:r>
            <a:r>
              <a:rPr lang="en-NZ" dirty="0" err="1" smtClean="0"/>
              <a:t>overactivity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7" y="3863179"/>
            <a:ext cx="5" cy="4"/>
          </a:xfr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688137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6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924</Words>
  <Application>Microsoft Office PowerPoint</Application>
  <PresentationFormat>On-screen Show (4:3)</PresentationFormat>
  <Paragraphs>240</Paragraphs>
  <Slides>39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Urogynaecology</vt:lpstr>
      <vt:lpstr>Declaration of Interest</vt:lpstr>
      <vt:lpstr>Practice in UK</vt:lpstr>
      <vt:lpstr>What is Urogynaecology</vt:lpstr>
      <vt:lpstr>Congenital Anomalies</vt:lpstr>
      <vt:lpstr>Incontinence</vt:lpstr>
      <vt:lpstr>Types of Incontinence</vt:lpstr>
      <vt:lpstr>Urodynamic suite</vt:lpstr>
      <vt:lpstr>Detrusor overactivity</vt:lpstr>
      <vt:lpstr>Management</vt:lpstr>
      <vt:lpstr>Stress Urinary Incontinence</vt:lpstr>
      <vt:lpstr>Mid-urethral sling</vt:lpstr>
      <vt:lpstr>Burch Colposuspension</vt:lpstr>
      <vt:lpstr>Fascial sling</vt:lpstr>
      <vt:lpstr>OAB</vt:lpstr>
      <vt:lpstr>OAB - NICE </vt:lpstr>
      <vt:lpstr>OAB</vt:lpstr>
      <vt:lpstr>Botulinum toxin A</vt:lpstr>
      <vt:lpstr>NICE Pathway for OAB</vt:lpstr>
      <vt:lpstr>Fistulae</vt:lpstr>
      <vt:lpstr>Fistulae </vt:lpstr>
      <vt:lpstr>Investigations</vt:lpstr>
      <vt:lpstr>Management</vt:lpstr>
      <vt:lpstr>Prolapse</vt:lpstr>
      <vt:lpstr>Pelvic Organ Prolapse</vt:lpstr>
      <vt:lpstr>Risk Factors</vt:lpstr>
      <vt:lpstr>POP</vt:lpstr>
      <vt:lpstr>POP</vt:lpstr>
      <vt:lpstr>Management</vt:lpstr>
      <vt:lpstr>Cochrane review – Data published to August 2012</vt:lpstr>
      <vt:lpstr>Anterior Compartment prolapse</vt:lpstr>
      <vt:lpstr>Anterior Compartment</vt:lpstr>
      <vt:lpstr>   Posterior compartment  3 trials looked at native tissue compared to polypropylene mesh kits in all compartments </vt:lpstr>
      <vt:lpstr>Vault Prolapse</vt:lpstr>
      <vt:lpstr>Conclusions </vt:lpstr>
      <vt:lpstr>Perineal injuries</vt:lpstr>
      <vt:lpstr>Repair of 3rd / 4th degree tears</vt:lpstr>
      <vt:lpstr>Outcome / Future</vt:lpstr>
      <vt:lpstr>Any Questions?</vt:lpstr>
    </vt:vector>
  </TitlesOfParts>
  <Company>RCOG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jmoody</dc:creator>
  <cp:lastModifiedBy>Linda Almici</cp:lastModifiedBy>
  <cp:revision>78</cp:revision>
  <dcterms:created xsi:type="dcterms:W3CDTF">2011-01-27T16:18:25Z</dcterms:created>
  <dcterms:modified xsi:type="dcterms:W3CDTF">2016-05-12T08:24:08Z</dcterms:modified>
</cp:coreProperties>
</file>