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Lst>
  <p:sldSz cx="18288000" cy="10287000"/>
  <p:notesSz cx="6858000" cy="9144000"/>
  <p:embeddedFontLst>
    <p:embeddedFont>
      <p:font typeface="Ubuntu Bold" charset="1" panose="020B0804030602030204"/>
      <p:regular r:id="rId18"/>
    </p:embeddedFont>
    <p:embeddedFont>
      <p:font typeface="Ubuntu" charset="1" panose="020B0504030602030204"/>
      <p:regular r:id="rId19"/>
    </p:embeddedFont>
    <p:embeddedFont>
      <p:font typeface="Raleway Bold" charset="1" panose="020B0803030101060003"/>
      <p:regular r:id="rId20"/>
    </p:embeddedFont>
    <p:embeddedFont>
      <p:font typeface="Raleway" charset="1" panose="020B0503030101060003"/>
      <p:regular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2.jpeg" Type="http://schemas.openxmlformats.org/officeDocument/2006/relationships/image"/><Relationship Id="rId4" Target="../media/image2.png" Type="http://schemas.openxmlformats.org/officeDocument/2006/relationships/image"/><Relationship Id="rId5" Target="../media/image3.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3.jpeg" Type="http://schemas.openxmlformats.org/officeDocument/2006/relationships/image"/><Relationship Id="rId4" Target="../media/image2.png" Type="http://schemas.openxmlformats.org/officeDocument/2006/relationships/image"/><Relationship Id="rId5" Target="../media/image3.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14.png" Type="http://schemas.openxmlformats.org/officeDocument/2006/relationships/image"/><Relationship Id="rId5" Target="../media/image15.svg" Type="http://schemas.openxmlformats.org/officeDocument/2006/relationships/image"/><Relationship Id="rId6" Target="../media/image1.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4.jpeg" Type="http://schemas.openxmlformats.org/officeDocument/2006/relationships/image"/><Relationship Id="rId4" Target="../media/image2.png" Type="http://schemas.openxmlformats.org/officeDocument/2006/relationships/image"/><Relationship Id="rId5" Target="../media/image3.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5.jpeg" Type="http://schemas.openxmlformats.org/officeDocument/2006/relationships/image"/><Relationship Id="rId4" Target="../media/image2.png" Type="http://schemas.openxmlformats.org/officeDocument/2006/relationships/image"/><Relationship Id="rId5" Target="../media/image3.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7.jpeg" Type="http://schemas.openxmlformats.org/officeDocument/2006/relationships/image"/><Relationship Id="rId4" Target="../media/image2.png" Type="http://schemas.openxmlformats.org/officeDocument/2006/relationships/image"/><Relationship Id="rId5" Target="../media/image3.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8.jpeg" Type="http://schemas.openxmlformats.org/officeDocument/2006/relationships/image"/><Relationship Id="rId4" Target="../media/image2.png" Type="http://schemas.openxmlformats.org/officeDocument/2006/relationships/image"/><Relationship Id="rId5" Target="../media/image3.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9.jpeg" Type="http://schemas.openxmlformats.org/officeDocument/2006/relationships/image"/><Relationship Id="rId4" Target="../media/image2.png" Type="http://schemas.openxmlformats.org/officeDocument/2006/relationships/image"/><Relationship Id="rId5" Target="../media/image3.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0.jpeg" Type="http://schemas.openxmlformats.org/officeDocument/2006/relationships/image"/><Relationship Id="rId4" Target="../media/image2.png" Type="http://schemas.openxmlformats.org/officeDocument/2006/relationships/image"/><Relationship Id="rId5" Target="../media/image3.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1.jpeg" Type="http://schemas.openxmlformats.org/officeDocument/2006/relationships/image"/><Relationship Id="rId4" Target="../media/image2.png" Type="http://schemas.openxmlformats.org/officeDocument/2006/relationships/image"/><Relationship Id="rId5" Target="../media/image3.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001747"/>
        </a:solidFill>
      </p:bgPr>
    </p:bg>
    <p:spTree>
      <p:nvGrpSpPr>
        <p:cNvPr id="1" name=""/>
        <p:cNvGrpSpPr/>
        <p:nvPr/>
      </p:nvGrpSpPr>
      <p:grpSpPr>
        <a:xfrm>
          <a:off x="0" y="0"/>
          <a:ext cx="0" cy="0"/>
          <a:chOff x="0" y="0"/>
          <a:chExt cx="0" cy="0"/>
        </a:xfrm>
      </p:grpSpPr>
      <p:grpSp>
        <p:nvGrpSpPr>
          <p:cNvPr name="Group 2" id="2"/>
          <p:cNvGrpSpPr/>
          <p:nvPr/>
        </p:nvGrpSpPr>
        <p:grpSpPr>
          <a:xfrm rot="-102436">
            <a:off x="-597510" y="-259801"/>
            <a:ext cx="19133247" cy="1699140"/>
            <a:chOff x="0" y="0"/>
            <a:chExt cx="9598494" cy="852400"/>
          </a:xfrm>
        </p:grpSpPr>
        <p:sp>
          <p:nvSpPr>
            <p:cNvPr name="Freeform 3" id="3"/>
            <p:cNvSpPr/>
            <p:nvPr/>
          </p:nvSpPr>
          <p:spPr>
            <a:xfrm flipH="false" flipV="false" rot="0">
              <a:off x="0" y="0"/>
              <a:ext cx="9598494" cy="852400"/>
            </a:xfrm>
            <a:custGeom>
              <a:avLst/>
              <a:gdLst/>
              <a:ahLst/>
              <a:cxnLst/>
              <a:rect r="r" b="b" t="t" l="l"/>
              <a:pathLst>
                <a:path h="852400" w="9598494">
                  <a:moveTo>
                    <a:pt x="0" y="0"/>
                  </a:moveTo>
                  <a:lnTo>
                    <a:pt x="9598494" y="0"/>
                  </a:lnTo>
                  <a:lnTo>
                    <a:pt x="9598494" y="852400"/>
                  </a:lnTo>
                  <a:lnTo>
                    <a:pt x="0" y="852400"/>
                  </a:lnTo>
                  <a:close/>
                </a:path>
              </a:pathLst>
            </a:custGeom>
            <a:solidFill>
              <a:srgbClr val="880F4E"/>
            </a:solidFill>
          </p:spPr>
        </p:sp>
        <p:sp>
          <p:nvSpPr>
            <p:cNvPr name="TextBox 4" id="4"/>
            <p:cNvSpPr txBox="true"/>
            <p:nvPr/>
          </p:nvSpPr>
          <p:spPr>
            <a:xfrm>
              <a:off x="0" y="-38100"/>
              <a:ext cx="9598494" cy="890500"/>
            </a:xfrm>
            <a:prstGeom prst="rect">
              <a:avLst/>
            </a:prstGeom>
          </p:spPr>
          <p:txBody>
            <a:bodyPr anchor="ctr" rtlCol="false" tIns="26670" lIns="26670" bIns="26670" rIns="26670"/>
            <a:lstStyle/>
            <a:p>
              <a:pPr algn="ctr">
                <a:lnSpc>
                  <a:spcPts val="1396"/>
                </a:lnSpc>
              </a:pPr>
            </a:p>
          </p:txBody>
        </p:sp>
      </p:grpSp>
      <p:grpSp>
        <p:nvGrpSpPr>
          <p:cNvPr name="Group 5" id="5"/>
          <p:cNvGrpSpPr/>
          <p:nvPr/>
        </p:nvGrpSpPr>
        <p:grpSpPr>
          <a:xfrm rot="-158795">
            <a:off x="-512528" y="9313659"/>
            <a:ext cx="19960262" cy="1661799"/>
            <a:chOff x="0" y="0"/>
            <a:chExt cx="10013378" cy="833668"/>
          </a:xfrm>
        </p:grpSpPr>
        <p:sp>
          <p:nvSpPr>
            <p:cNvPr name="Freeform 6" id="6"/>
            <p:cNvSpPr/>
            <p:nvPr/>
          </p:nvSpPr>
          <p:spPr>
            <a:xfrm flipH="false" flipV="false" rot="0">
              <a:off x="0" y="0"/>
              <a:ext cx="10013379" cy="833668"/>
            </a:xfrm>
            <a:custGeom>
              <a:avLst/>
              <a:gdLst/>
              <a:ahLst/>
              <a:cxnLst/>
              <a:rect r="r" b="b" t="t" l="l"/>
              <a:pathLst>
                <a:path h="833668" w="10013379">
                  <a:moveTo>
                    <a:pt x="0" y="0"/>
                  </a:moveTo>
                  <a:lnTo>
                    <a:pt x="10013379" y="0"/>
                  </a:lnTo>
                  <a:lnTo>
                    <a:pt x="10013379" y="833668"/>
                  </a:lnTo>
                  <a:lnTo>
                    <a:pt x="0" y="833668"/>
                  </a:lnTo>
                  <a:close/>
                </a:path>
              </a:pathLst>
            </a:custGeom>
            <a:solidFill>
              <a:srgbClr val="880F4E"/>
            </a:solidFill>
          </p:spPr>
        </p:sp>
        <p:sp>
          <p:nvSpPr>
            <p:cNvPr name="TextBox 7" id="7"/>
            <p:cNvSpPr txBox="true"/>
            <p:nvPr/>
          </p:nvSpPr>
          <p:spPr>
            <a:xfrm>
              <a:off x="0" y="-38100"/>
              <a:ext cx="10013378" cy="871768"/>
            </a:xfrm>
            <a:prstGeom prst="rect">
              <a:avLst/>
            </a:prstGeom>
          </p:spPr>
          <p:txBody>
            <a:bodyPr anchor="ctr" rtlCol="false" tIns="26670" lIns="26670" bIns="26670" rIns="26670"/>
            <a:lstStyle/>
            <a:p>
              <a:pPr algn="ctr">
                <a:lnSpc>
                  <a:spcPts val="1396"/>
                </a:lnSpc>
              </a:pPr>
            </a:p>
          </p:txBody>
        </p:sp>
      </p:grpSp>
      <p:sp>
        <p:nvSpPr>
          <p:cNvPr name="Freeform 8" id="8"/>
          <p:cNvSpPr/>
          <p:nvPr/>
        </p:nvSpPr>
        <p:spPr>
          <a:xfrm flipH="false" flipV="false" rot="0">
            <a:off x="15634610" y="182648"/>
            <a:ext cx="2353698" cy="867341"/>
          </a:xfrm>
          <a:custGeom>
            <a:avLst/>
            <a:gdLst/>
            <a:ahLst/>
            <a:cxnLst/>
            <a:rect r="r" b="b" t="t" l="l"/>
            <a:pathLst>
              <a:path h="867341" w="2353698">
                <a:moveTo>
                  <a:pt x="0" y="0"/>
                </a:moveTo>
                <a:lnTo>
                  <a:pt x="2353698" y="0"/>
                </a:lnTo>
                <a:lnTo>
                  <a:pt x="2353698" y="867341"/>
                </a:lnTo>
                <a:lnTo>
                  <a:pt x="0" y="867341"/>
                </a:lnTo>
                <a:lnTo>
                  <a:pt x="0" y="0"/>
                </a:lnTo>
                <a:close/>
              </a:path>
            </a:pathLst>
          </a:custGeom>
          <a:blipFill>
            <a:blip r:embed="rId2"/>
            <a:stretch>
              <a:fillRect l="0" t="0" r="0" b="0"/>
            </a:stretch>
          </a:blipFill>
        </p:spPr>
      </p:sp>
      <p:sp>
        <p:nvSpPr>
          <p:cNvPr name="TextBox 9" id="9"/>
          <p:cNvSpPr txBox="true"/>
          <p:nvPr/>
        </p:nvSpPr>
        <p:spPr>
          <a:xfrm rot="0">
            <a:off x="1704462" y="2757130"/>
            <a:ext cx="7387084" cy="2734856"/>
          </a:xfrm>
          <a:prstGeom prst="rect">
            <a:avLst/>
          </a:prstGeom>
        </p:spPr>
        <p:txBody>
          <a:bodyPr anchor="t" rtlCol="false" tIns="0" lIns="0" bIns="0" rIns="0">
            <a:spAutoFit/>
          </a:bodyPr>
          <a:lstStyle/>
          <a:p>
            <a:pPr algn="l" marL="0" indent="0" lvl="0">
              <a:lnSpc>
                <a:spcPts val="21984"/>
              </a:lnSpc>
              <a:spcBef>
                <a:spcPct val="0"/>
              </a:spcBef>
            </a:pPr>
            <a:r>
              <a:rPr lang="en-US" b="true" sz="15703">
                <a:solidFill>
                  <a:srgbClr val="FFE07B"/>
                </a:solidFill>
                <a:latin typeface="Ubuntu Bold"/>
                <a:ea typeface="Ubuntu Bold"/>
                <a:cs typeface="Ubuntu Bold"/>
                <a:sym typeface="Ubuntu Bold"/>
              </a:rPr>
              <a:t>MRCOG</a:t>
            </a:r>
          </a:p>
        </p:txBody>
      </p:sp>
      <p:sp>
        <p:nvSpPr>
          <p:cNvPr name="TextBox 10" id="10"/>
          <p:cNvSpPr txBox="true"/>
          <p:nvPr/>
        </p:nvSpPr>
        <p:spPr>
          <a:xfrm rot="0">
            <a:off x="1704462" y="5896445"/>
            <a:ext cx="10944922" cy="2110277"/>
          </a:xfrm>
          <a:prstGeom prst="rect">
            <a:avLst/>
          </a:prstGeom>
        </p:spPr>
        <p:txBody>
          <a:bodyPr anchor="t" rtlCol="false" tIns="0" lIns="0" bIns="0" rIns="0">
            <a:spAutoFit/>
          </a:bodyPr>
          <a:lstStyle/>
          <a:p>
            <a:pPr algn="l">
              <a:lnSpc>
                <a:spcPts val="8381"/>
              </a:lnSpc>
            </a:pPr>
            <a:r>
              <a:rPr lang="en-US" sz="5987">
                <a:solidFill>
                  <a:srgbClr val="FFFFFF"/>
                </a:solidFill>
                <a:latin typeface="Ubuntu"/>
                <a:ea typeface="Ubuntu"/>
                <a:cs typeface="Ubuntu"/>
                <a:sym typeface="Ubuntu"/>
              </a:rPr>
              <a:t>Our specialty training exam</a:t>
            </a:r>
          </a:p>
          <a:p>
            <a:pPr algn="l" marL="0" indent="0" lvl="0">
              <a:lnSpc>
                <a:spcPts val="8381"/>
              </a:lnSpc>
              <a:spcBef>
                <a:spcPct val="0"/>
              </a:spcBef>
            </a:pPr>
          </a:p>
        </p:txBody>
      </p:sp>
      <p:sp>
        <p:nvSpPr>
          <p:cNvPr name="Freeform 11" id="11"/>
          <p:cNvSpPr/>
          <p:nvPr/>
        </p:nvSpPr>
        <p:spPr>
          <a:xfrm flipH="false" flipV="false" rot="0">
            <a:off x="14844712" y="8372950"/>
            <a:ext cx="2200258" cy="1166137"/>
          </a:xfrm>
          <a:custGeom>
            <a:avLst/>
            <a:gdLst/>
            <a:ahLst/>
            <a:cxnLst/>
            <a:rect r="r" b="b" t="t" l="l"/>
            <a:pathLst>
              <a:path h="1166137" w="2200258">
                <a:moveTo>
                  <a:pt x="0" y="0"/>
                </a:moveTo>
                <a:lnTo>
                  <a:pt x="2200258" y="0"/>
                </a:lnTo>
                <a:lnTo>
                  <a:pt x="2200258" y="1166137"/>
                </a:lnTo>
                <a:lnTo>
                  <a:pt x="0" y="116613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2" id="12"/>
          <p:cNvSpPr/>
          <p:nvPr/>
        </p:nvSpPr>
        <p:spPr>
          <a:xfrm flipH="false" flipV="false" rot="0">
            <a:off x="13229209" y="8106355"/>
            <a:ext cx="3582250" cy="1898593"/>
          </a:xfrm>
          <a:custGeom>
            <a:avLst/>
            <a:gdLst/>
            <a:ahLst/>
            <a:cxnLst/>
            <a:rect r="r" b="b" t="t" l="l"/>
            <a:pathLst>
              <a:path h="1898593" w="3582250">
                <a:moveTo>
                  <a:pt x="0" y="0"/>
                </a:moveTo>
                <a:lnTo>
                  <a:pt x="3582250" y="0"/>
                </a:lnTo>
                <a:lnTo>
                  <a:pt x="3582250" y="1898592"/>
                </a:lnTo>
                <a:lnTo>
                  <a:pt x="0" y="1898592"/>
                </a:lnTo>
                <a:lnTo>
                  <a:pt x="0" y="0"/>
                </a:lnTo>
                <a:close/>
              </a:path>
            </a:pathLst>
          </a:custGeom>
          <a:blipFill>
            <a:blip r:embed="rId3">
              <a:alphaModFix amt="14000"/>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001747"/>
        </a:solidFill>
      </p:bgPr>
    </p:bg>
    <p:spTree>
      <p:nvGrpSpPr>
        <p:cNvPr id="1" name=""/>
        <p:cNvGrpSpPr/>
        <p:nvPr/>
      </p:nvGrpSpPr>
      <p:grpSpPr>
        <a:xfrm>
          <a:off x="0" y="0"/>
          <a:ext cx="0" cy="0"/>
          <a:chOff x="0" y="0"/>
          <a:chExt cx="0" cy="0"/>
        </a:xfrm>
      </p:grpSpPr>
      <p:sp>
        <p:nvSpPr>
          <p:cNvPr name="Freeform 2" id="2"/>
          <p:cNvSpPr/>
          <p:nvPr/>
        </p:nvSpPr>
        <p:spPr>
          <a:xfrm flipH="false" flipV="false" rot="0">
            <a:off x="15634610" y="129550"/>
            <a:ext cx="2497790" cy="920439"/>
          </a:xfrm>
          <a:custGeom>
            <a:avLst/>
            <a:gdLst/>
            <a:ahLst/>
            <a:cxnLst/>
            <a:rect r="r" b="b" t="t" l="l"/>
            <a:pathLst>
              <a:path h="920439" w="2497790">
                <a:moveTo>
                  <a:pt x="0" y="0"/>
                </a:moveTo>
                <a:lnTo>
                  <a:pt x="2497790" y="0"/>
                </a:lnTo>
                <a:lnTo>
                  <a:pt x="2497790" y="920439"/>
                </a:lnTo>
                <a:lnTo>
                  <a:pt x="0" y="920439"/>
                </a:lnTo>
                <a:lnTo>
                  <a:pt x="0" y="0"/>
                </a:lnTo>
                <a:close/>
              </a:path>
            </a:pathLst>
          </a:custGeom>
          <a:blipFill>
            <a:blip r:embed="rId2"/>
            <a:stretch>
              <a:fillRect l="0" t="0" r="0" b="0"/>
            </a:stretch>
          </a:blipFill>
        </p:spPr>
      </p:sp>
      <p:sp>
        <p:nvSpPr>
          <p:cNvPr name="Freeform 3" id="3"/>
          <p:cNvSpPr/>
          <p:nvPr/>
        </p:nvSpPr>
        <p:spPr>
          <a:xfrm flipH="false" flipV="false" rot="0">
            <a:off x="14687220" y="125011"/>
            <a:ext cx="3600780" cy="10528517"/>
          </a:xfrm>
          <a:custGeom>
            <a:avLst/>
            <a:gdLst/>
            <a:ahLst/>
            <a:cxnLst/>
            <a:rect r="r" b="b" t="t" l="l"/>
            <a:pathLst>
              <a:path h="10528517" w="3600780">
                <a:moveTo>
                  <a:pt x="0" y="0"/>
                </a:moveTo>
                <a:lnTo>
                  <a:pt x="3600780" y="0"/>
                </a:lnTo>
                <a:lnTo>
                  <a:pt x="3600780" y="10528517"/>
                </a:lnTo>
                <a:lnTo>
                  <a:pt x="0" y="10528517"/>
                </a:lnTo>
                <a:lnTo>
                  <a:pt x="0" y="0"/>
                </a:lnTo>
                <a:close/>
              </a:path>
            </a:pathLst>
          </a:custGeom>
          <a:blipFill>
            <a:blip r:embed="rId3"/>
            <a:stretch>
              <a:fillRect l="-169696" t="0" r="-169696" b="0"/>
            </a:stretch>
          </a:blipFill>
        </p:spPr>
      </p:sp>
      <p:sp>
        <p:nvSpPr>
          <p:cNvPr name="AutoShape 4" id="4"/>
          <p:cNvSpPr/>
          <p:nvPr/>
        </p:nvSpPr>
        <p:spPr>
          <a:xfrm rot="10730282">
            <a:off x="-124875" y="-843555"/>
            <a:ext cx="18537749" cy="1332137"/>
          </a:xfrm>
          <a:prstGeom prst="rect">
            <a:avLst/>
          </a:prstGeom>
          <a:solidFill>
            <a:srgbClr val="880F4E"/>
          </a:solidFill>
        </p:spPr>
      </p:sp>
      <p:sp>
        <p:nvSpPr>
          <p:cNvPr name="TextBox 5" id="5"/>
          <p:cNvSpPr txBox="true"/>
          <p:nvPr/>
        </p:nvSpPr>
        <p:spPr>
          <a:xfrm rot="0">
            <a:off x="1425567" y="1090132"/>
            <a:ext cx="9144000" cy="1323971"/>
          </a:xfrm>
          <a:prstGeom prst="rect">
            <a:avLst/>
          </a:prstGeom>
        </p:spPr>
        <p:txBody>
          <a:bodyPr anchor="t" rtlCol="false" tIns="0" lIns="0" bIns="0" rIns="0">
            <a:spAutoFit/>
          </a:bodyPr>
          <a:lstStyle/>
          <a:p>
            <a:pPr algn="l" marL="0" indent="0" lvl="0">
              <a:lnSpc>
                <a:spcPts val="10500"/>
              </a:lnSpc>
              <a:spcBef>
                <a:spcPct val="0"/>
              </a:spcBef>
            </a:pPr>
            <a:r>
              <a:rPr lang="en-US" b="true" sz="7500">
                <a:solidFill>
                  <a:srgbClr val="FFFFFF"/>
                </a:solidFill>
                <a:latin typeface="Ubuntu Bold"/>
                <a:ea typeface="Ubuntu Bold"/>
                <a:cs typeface="Ubuntu Bold"/>
                <a:sym typeface="Ubuntu Bold"/>
              </a:rPr>
              <a:t>Upcoming deadlines</a:t>
            </a:r>
          </a:p>
        </p:txBody>
      </p:sp>
      <p:sp>
        <p:nvSpPr>
          <p:cNvPr name="TextBox 6" id="6"/>
          <p:cNvSpPr txBox="true"/>
          <p:nvPr/>
        </p:nvSpPr>
        <p:spPr>
          <a:xfrm rot="0">
            <a:off x="1425567" y="2942131"/>
            <a:ext cx="11596463" cy="1671320"/>
          </a:xfrm>
          <a:prstGeom prst="rect">
            <a:avLst/>
          </a:prstGeom>
        </p:spPr>
        <p:txBody>
          <a:bodyPr anchor="t" rtlCol="false" tIns="0" lIns="0" bIns="0" rIns="0">
            <a:spAutoFit/>
          </a:bodyPr>
          <a:lstStyle/>
          <a:p>
            <a:pPr algn="l" marL="0" indent="0" lvl="0">
              <a:lnSpc>
                <a:spcPts val="4479"/>
              </a:lnSpc>
            </a:pPr>
            <a:r>
              <a:rPr lang="en-US" sz="3199">
                <a:solidFill>
                  <a:srgbClr val="FFFFFF"/>
                </a:solidFill>
                <a:latin typeface="Raleway"/>
                <a:ea typeface="Raleway"/>
                <a:cs typeface="Raleway"/>
                <a:sym typeface="Raleway"/>
              </a:rPr>
              <a:t>To register for the </a:t>
            </a:r>
            <a:r>
              <a:rPr lang="en-US" b="true" sz="3199">
                <a:solidFill>
                  <a:srgbClr val="FFFFFF"/>
                </a:solidFill>
                <a:latin typeface="Raleway Bold"/>
                <a:ea typeface="Raleway Bold"/>
                <a:cs typeface="Raleway Bold"/>
                <a:sym typeface="Raleway Bold"/>
              </a:rPr>
              <a:t>MRCOG Part 1 exam in January 2026</a:t>
            </a:r>
            <a:r>
              <a:rPr lang="en-US" sz="3199">
                <a:solidFill>
                  <a:srgbClr val="FFFFFF"/>
                </a:solidFill>
                <a:latin typeface="Raleway"/>
                <a:ea typeface="Raleway"/>
                <a:cs typeface="Raleway"/>
                <a:sym typeface="Raleway"/>
              </a:rPr>
              <a:t>, </a:t>
            </a:r>
            <a:r>
              <a:rPr lang="en-US" b="true" sz="3199">
                <a:solidFill>
                  <a:srgbClr val="FFFFFF"/>
                </a:solidFill>
                <a:latin typeface="Raleway Bold"/>
                <a:ea typeface="Raleway Bold"/>
                <a:cs typeface="Raleway Bold"/>
                <a:sym typeface="Raleway Bold"/>
              </a:rPr>
              <a:t>first-time candidates </a:t>
            </a:r>
            <a:r>
              <a:rPr lang="en-US" sz="3199">
                <a:solidFill>
                  <a:srgbClr val="FFFFFF"/>
                </a:solidFill>
                <a:latin typeface="Raleway"/>
                <a:ea typeface="Raleway"/>
                <a:cs typeface="Raleway"/>
                <a:sym typeface="Raleway"/>
              </a:rPr>
              <a:t>must complete an eligibility form by </a:t>
            </a:r>
            <a:r>
              <a:rPr lang="en-US" b="true" sz="3199">
                <a:solidFill>
                  <a:srgbClr val="FFE07B"/>
                </a:solidFill>
                <a:latin typeface="Raleway Bold"/>
                <a:ea typeface="Raleway Bold"/>
                <a:cs typeface="Raleway Bold"/>
                <a:sym typeface="Raleway Bold"/>
              </a:rPr>
              <a:t>Friday 29 August 2025</a:t>
            </a:r>
            <a:r>
              <a:rPr lang="en-US" sz="3199">
                <a:solidFill>
                  <a:srgbClr val="FFFFFF"/>
                </a:solidFill>
                <a:latin typeface="Raleway"/>
                <a:ea typeface="Raleway"/>
                <a:cs typeface="Raleway"/>
                <a:sym typeface="Raleway"/>
              </a:rPr>
              <a:t>.</a:t>
            </a:r>
          </a:p>
        </p:txBody>
      </p:sp>
      <p:grpSp>
        <p:nvGrpSpPr>
          <p:cNvPr name="Group 7" id="7"/>
          <p:cNvGrpSpPr/>
          <p:nvPr/>
        </p:nvGrpSpPr>
        <p:grpSpPr>
          <a:xfrm rot="0">
            <a:off x="-540250" y="8006722"/>
            <a:ext cx="20015705" cy="3353960"/>
            <a:chOff x="0" y="0"/>
            <a:chExt cx="26687607" cy="4471947"/>
          </a:xfrm>
        </p:grpSpPr>
        <p:grpSp>
          <p:nvGrpSpPr>
            <p:cNvPr name="Group 8" id="8"/>
            <p:cNvGrpSpPr/>
            <p:nvPr/>
          </p:nvGrpSpPr>
          <p:grpSpPr>
            <a:xfrm rot="-158795">
              <a:off x="36962" y="1642950"/>
              <a:ext cx="26613682" cy="2215732"/>
              <a:chOff x="0" y="0"/>
              <a:chExt cx="10013378" cy="833668"/>
            </a:xfrm>
          </p:grpSpPr>
          <p:sp>
            <p:nvSpPr>
              <p:cNvPr name="Freeform 9" id="9"/>
              <p:cNvSpPr/>
              <p:nvPr/>
            </p:nvSpPr>
            <p:spPr>
              <a:xfrm flipH="false" flipV="false" rot="0">
                <a:off x="0" y="0"/>
                <a:ext cx="10013379" cy="833668"/>
              </a:xfrm>
              <a:custGeom>
                <a:avLst/>
                <a:gdLst/>
                <a:ahLst/>
                <a:cxnLst/>
                <a:rect r="r" b="b" t="t" l="l"/>
                <a:pathLst>
                  <a:path h="833668" w="10013379">
                    <a:moveTo>
                      <a:pt x="0" y="0"/>
                    </a:moveTo>
                    <a:lnTo>
                      <a:pt x="10013379" y="0"/>
                    </a:lnTo>
                    <a:lnTo>
                      <a:pt x="10013379" y="833668"/>
                    </a:lnTo>
                    <a:lnTo>
                      <a:pt x="0" y="833668"/>
                    </a:lnTo>
                    <a:close/>
                  </a:path>
                </a:pathLst>
              </a:custGeom>
              <a:solidFill>
                <a:srgbClr val="880F4E"/>
              </a:solidFill>
            </p:spPr>
          </p:sp>
          <p:sp>
            <p:nvSpPr>
              <p:cNvPr name="TextBox 10" id="10"/>
              <p:cNvSpPr txBox="true"/>
              <p:nvPr/>
            </p:nvSpPr>
            <p:spPr>
              <a:xfrm>
                <a:off x="0" y="-38100"/>
                <a:ext cx="10013378" cy="871768"/>
              </a:xfrm>
              <a:prstGeom prst="rect">
                <a:avLst/>
              </a:prstGeom>
            </p:spPr>
            <p:txBody>
              <a:bodyPr anchor="ctr" rtlCol="false" tIns="26670" lIns="26670" bIns="26670" rIns="26670"/>
              <a:lstStyle/>
              <a:p>
                <a:pPr algn="ctr">
                  <a:lnSpc>
                    <a:spcPts val="1396"/>
                  </a:lnSpc>
                </a:pPr>
              </a:p>
            </p:txBody>
          </p:sp>
        </p:grpSp>
        <p:sp>
          <p:nvSpPr>
            <p:cNvPr name="Freeform 11" id="11"/>
            <p:cNvSpPr/>
            <p:nvPr/>
          </p:nvSpPr>
          <p:spPr>
            <a:xfrm flipH="false" flipV="false" rot="0">
              <a:off x="18248337" y="0"/>
              <a:ext cx="4776334" cy="2531457"/>
            </a:xfrm>
            <a:custGeom>
              <a:avLst/>
              <a:gdLst/>
              <a:ahLst/>
              <a:cxnLst/>
              <a:rect r="r" b="b" t="t" l="l"/>
              <a:pathLst>
                <a:path h="2531457" w="4776334">
                  <a:moveTo>
                    <a:pt x="0" y="0"/>
                  </a:moveTo>
                  <a:lnTo>
                    <a:pt x="4776334" y="0"/>
                  </a:lnTo>
                  <a:lnTo>
                    <a:pt x="4776334" y="2531457"/>
                  </a:lnTo>
                  <a:lnTo>
                    <a:pt x="0" y="2531457"/>
                  </a:lnTo>
                  <a:lnTo>
                    <a:pt x="0" y="0"/>
                  </a:lnTo>
                  <a:close/>
                </a:path>
              </a:pathLst>
            </a:custGeom>
            <a:blipFill>
              <a:blip r:embed="rId4">
                <a:alphaModFix amt="14000"/>
                <a:extLst>
                  <a:ext uri="{96DAC541-7B7A-43D3-8B79-37D633B846F1}">
                    <asvg:svgBlip xmlns:asvg="http://schemas.microsoft.com/office/drawing/2016/SVG/main" r:embed="rId5"/>
                  </a:ext>
                </a:extLst>
              </a:blip>
              <a:stretch>
                <a:fillRect l="0" t="0" r="0" b="0"/>
              </a:stretch>
            </a:blipFill>
          </p:spPr>
        </p:sp>
        <p:sp>
          <p:nvSpPr>
            <p:cNvPr name="Freeform 12" id="12"/>
            <p:cNvSpPr/>
            <p:nvPr/>
          </p:nvSpPr>
          <p:spPr>
            <a:xfrm flipH="false" flipV="false" rot="0">
              <a:off x="20513282" y="488304"/>
              <a:ext cx="2933678" cy="1554849"/>
            </a:xfrm>
            <a:custGeom>
              <a:avLst/>
              <a:gdLst/>
              <a:ahLst/>
              <a:cxnLst/>
              <a:rect r="r" b="b" t="t" l="l"/>
              <a:pathLst>
                <a:path h="1554849" w="2933678">
                  <a:moveTo>
                    <a:pt x="0" y="0"/>
                  </a:moveTo>
                  <a:lnTo>
                    <a:pt x="2933678" y="0"/>
                  </a:lnTo>
                  <a:lnTo>
                    <a:pt x="2933678" y="1554849"/>
                  </a:lnTo>
                  <a:lnTo>
                    <a:pt x="0" y="155484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sp>
        <p:nvSpPr>
          <p:cNvPr name="TextBox 13" id="13"/>
          <p:cNvSpPr txBox="true"/>
          <p:nvPr/>
        </p:nvSpPr>
        <p:spPr>
          <a:xfrm rot="0">
            <a:off x="1425567" y="4981575"/>
            <a:ext cx="11596463" cy="1671320"/>
          </a:xfrm>
          <a:prstGeom prst="rect">
            <a:avLst/>
          </a:prstGeom>
        </p:spPr>
        <p:txBody>
          <a:bodyPr anchor="t" rtlCol="false" tIns="0" lIns="0" bIns="0" rIns="0">
            <a:spAutoFit/>
          </a:bodyPr>
          <a:lstStyle/>
          <a:p>
            <a:pPr algn="l" marL="0" indent="0" lvl="0">
              <a:lnSpc>
                <a:spcPts val="4479"/>
              </a:lnSpc>
            </a:pPr>
            <a:r>
              <a:rPr lang="en-US" sz="3199">
                <a:solidFill>
                  <a:srgbClr val="FFFFFF"/>
                </a:solidFill>
                <a:latin typeface="Raleway"/>
                <a:ea typeface="Raleway"/>
                <a:cs typeface="Raleway"/>
                <a:sym typeface="Raleway"/>
              </a:rPr>
              <a:t>For the chance to sit the </a:t>
            </a:r>
            <a:r>
              <a:rPr lang="en-US" b="true" sz="3199">
                <a:solidFill>
                  <a:srgbClr val="FFFFFF"/>
                </a:solidFill>
                <a:latin typeface="Raleway Bold"/>
                <a:ea typeface="Raleway Bold"/>
                <a:cs typeface="Raleway Bold"/>
                <a:sym typeface="Raleway Bold"/>
              </a:rPr>
              <a:t>MRCOG Part 1 or Part 2 exam in January 2026</a:t>
            </a:r>
            <a:r>
              <a:rPr lang="en-US" sz="3199">
                <a:solidFill>
                  <a:srgbClr val="FFFFFF"/>
                </a:solidFill>
                <a:latin typeface="Raleway"/>
                <a:ea typeface="Raleway"/>
                <a:cs typeface="Raleway"/>
                <a:sym typeface="Raleway"/>
              </a:rPr>
              <a:t>, </a:t>
            </a:r>
            <a:r>
              <a:rPr lang="en-US" b="true" sz="3199">
                <a:solidFill>
                  <a:srgbClr val="FFFFFF"/>
                </a:solidFill>
                <a:latin typeface="Raleway Bold"/>
                <a:ea typeface="Raleway Bold"/>
                <a:cs typeface="Raleway Bold"/>
                <a:sym typeface="Raleway Bold"/>
              </a:rPr>
              <a:t>all candidates </a:t>
            </a:r>
            <a:r>
              <a:rPr lang="en-US" sz="3199">
                <a:solidFill>
                  <a:srgbClr val="FFFFFF"/>
                </a:solidFill>
                <a:latin typeface="Raleway"/>
                <a:ea typeface="Raleway"/>
                <a:cs typeface="Raleway"/>
                <a:sym typeface="Raleway"/>
              </a:rPr>
              <a:t>must submit an expression of interest by </a:t>
            </a:r>
            <a:r>
              <a:rPr lang="en-US" b="true" sz="3199">
                <a:solidFill>
                  <a:srgbClr val="FFE07B"/>
                </a:solidFill>
                <a:latin typeface="Raleway Bold"/>
                <a:ea typeface="Raleway Bold"/>
                <a:cs typeface="Raleway Bold"/>
                <a:sym typeface="Raleway Bold"/>
              </a:rPr>
              <a:t>Friday</a:t>
            </a:r>
            <a:r>
              <a:rPr lang="en-US" sz="3199">
                <a:solidFill>
                  <a:srgbClr val="FFFFFF"/>
                </a:solidFill>
                <a:latin typeface="Raleway"/>
                <a:ea typeface="Raleway"/>
                <a:cs typeface="Raleway"/>
                <a:sym typeface="Raleway"/>
              </a:rPr>
              <a:t> </a:t>
            </a:r>
            <a:r>
              <a:rPr lang="en-US" b="true" sz="3199">
                <a:solidFill>
                  <a:srgbClr val="FFE07B"/>
                </a:solidFill>
                <a:latin typeface="Raleway Bold"/>
                <a:ea typeface="Raleway Bold"/>
                <a:cs typeface="Raleway Bold"/>
                <a:sym typeface="Raleway Bold"/>
              </a:rPr>
              <a:t>12 September 2025</a:t>
            </a:r>
            <a:r>
              <a:rPr lang="en-US" sz="3199">
                <a:solidFill>
                  <a:srgbClr val="FFFFFF"/>
                </a:solidFill>
                <a:latin typeface="Raleway"/>
                <a:ea typeface="Raleway"/>
                <a:cs typeface="Raleway"/>
                <a:sym typeface="Raleway"/>
              </a:rPr>
              <a:t>.</a:t>
            </a:r>
          </a:p>
        </p:txBody>
      </p:sp>
      <p:sp>
        <p:nvSpPr>
          <p:cNvPr name="TextBox 14" id="14"/>
          <p:cNvSpPr txBox="true"/>
          <p:nvPr/>
        </p:nvSpPr>
        <p:spPr>
          <a:xfrm rot="0">
            <a:off x="1425567" y="7176770"/>
            <a:ext cx="11596463" cy="1671320"/>
          </a:xfrm>
          <a:prstGeom prst="rect">
            <a:avLst/>
          </a:prstGeom>
        </p:spPr>
        <p:txBody>
          <a:bodyPr anchor="t" rtlCol="false" tIns="0" lIns="0" bIns="0" rIns="0">
            <a:spAutoFit/>
          </a:bodyPr>
          <a:lstStyle/>
          <a:p>
            <a:pPr algn="l" marL="0" indent="0" lvl="0">
              <a:lnSpc>
                <a:spcPts val="4479"/>
              </a:lnSpc>
            </a:pPr>
            <a:r>
              <a:rPr lang="en-US" sz="3199">
                <a:solidFill>
                  <a:srgbClr val="FFFFFF"/>
                </a:solidFill>
                <a:latin typeface="Raleway"/>
                <a:ea typeface="Raleway"/>
                <a:cs typeface="Raleway"/>
                <a:sym typeface="Raleway"/>
              </a:rPr>
              <a:t>The booking window for the </a:t>
            </a:r>
            <a:r>
              <a:rPr lang="en-US" b="true" sz="3199">
                <a:solidFill>
                  <a:srgbClr val="FFFFFF"/>
                </a:solidFill>
                <a:latin typeface="Raleway Bold"/>
                <a:ea typeface="Raleway Bold"/>
                <a:cs typeface="Raleway Bold"/>
                <a:sym typeface="Raleway Bold"/>
              </a:rPr>
              <a:t>MRCOG Part 1 and Part 2 exams in January 2026 </a:t>
            </a:r>
            <a:r>
              <a:rPr lang="en-US" sz="3199">
                <a:solidFill>
                  <a:srgbClr val="FFFFFF"/>
                </a:solidFill>
                <a:latin typeface="Raleway"/>
                <a:ea typeface="Raleway"/>
                <a:cs typeface="Raleway"/>
                <a:sym typeface="Raleway"/>
              </a:rPr>
              <a:t>will be open from </a:t>
            </a:r>
            <a:r>
              <a:rPr lang="en-US" b="true" sz="3199">
                <a:solidFill>
                  <a:srgbClr val="FFE07B"/>
                </a:solidFill>
                <a:latin typeface="Raleway Bold"/>
                <a:ea typeface="Raleway Bold"/>
                <a:cs typeface="Raleway Bold"/>
                <a:sym typeface="Raleway Bold"/>
              </a:rPr>
              <a:t>Tuesday 21 October 2025 - Tuesday 9 December 2025</a:t>
            </a:r>
            <a:r>
              <a:rPr lang="en-US" sz="3199">
                <a:solidFill>
                  <a:srgbClr val="FFFFFF"/>
                </a:solidFill>
                <a:latin typeface="Raleway"/>
                <a:ea typeface="Raleway"/>
                <a:cs typeface="Raleway"/>
                <a:sym typeface="Raleway"/>
              </a:rPr>
              <a:t>.</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001747"/>
        </a:solidFill>
      </p:bgPr>
    </p:bg>
    <p:spTree>
      <p:nvGrpSpPr>
        <p:cNvPr id="1" name=""/>
        <p:cNvGrpSpPr/>
        <p:nvPr/>
      </p:nvGrpSpPr>
      <p:grpSpPr>
        <a:xfrm>
          <a:off x="0" y="0"/>
          <a:ext cx="0" cy="0"/>
          <a:chOff x="0" y="0"/>
          <a:chExt cx="0" cy="0"/>
        </a:xfrm>
      </p:grpSpPr>
      <p:sp>
        <p:nvSpPr>
          <p:cNvPr name="Freeform 2" id="2"/>
          <p:cNvSpPr/>
          <p:nvPr/>
        </p:nvSpPr>
        <p:spPr>
          <a:xfrm flipH="false" flipV="false" rot="0">
            <a:off x="15634610" y="129550"/>
            <a:ext cx="2497790" cy="920439"/>
          </a:xfrm>
          <a:custGeom>
            <a:avLst/>
            <a:gdLst/>
            <a:ahLst/>
            <a:cxnLst/>
            <a:rect r="r" b="b" t="t" l="l"/>
            <a:pathLst>
              <a:path h="920439" w="2497790">
                <a:moveTo>
                  <a:pt x="0" y="0"/>
                </a:moveTo>
                <a:lnTo>
                  <a:pt x="2497790" y="0"/>
                </a:lnTo>
                <a:lnTo>
                  <a:pt x="2497790" y="920439"/>
                </a:lnTo>
                <a:lnTo>
                  <a:pt x="0" y="920439"/>
                </a:lnTo>
                <a:lnTo>
                  <a:pt x="0" y="0"/>
                </a:lnTo>
                <a:close/>
              </a:path>
            </a:pathLst>
          </a:custGeom>
          <a:blipFill>
            <a:blip r:embed="rId2"/>
            <a:stretch>
              <a:fillRect l="0" t="0" r="0" b="0"/>
            </a:stretch>
          </a:blipFill>
        </p:spPr>
      </p:sp>
      <p:sp>
        <p:nvSpPr>
          <p:cNvPr name="Freeform 3" id="3"/>
          <p:cNvSpPr/>
          <p:nvPr/>
        </p:nvSpPr>
        <p:spPr>
          <a:xfrm flipH="false" flipV="false" rot="0">
            <a:off x="14687220" y="125011"/>
            <a:ext cx="3600780" cy="10528517"/>
          </a:xfrm>
          <a:custGeom>
            <a:avLst/>
            <a:gdLst/>
            <a:ahLst/>
            <a:cxnLst/>
            <a:rect r="r" b="b" t="t" l="l"/>
            <a:pathLst>
              <a:path h="10528517" w="3600780">
                <a:moveTo>
                  <a:pt x="0" y="0"/>
                </a:moveTo>
                <a:lnTo>
                  <a:pt x="3600780" y="0"/>
                </a:lnTo>
                <a:lnTo>
                  <a:pt x="3600780" y="10528517"/>
                </a:lnTo>
                <a:lnTo>
                  <a:pt x="0" y="10528517"/>
                </a:lnTo>
                <a:lnTo>
                  <a:pt x="0" y="0"/>
                </a:lnTo>
                <a:close/>
              </a:path>
            </a:pathLst>
          </a:custGeom>
          <a:blipFill>
            <a:blip r:embed="rId3"/>
            <a:stretch>
              <a:fillRect l="-128490" t="0" r="-210901" b="0"/>
            </a:stretch>
          </a:blipFill>
        </p:spPr>
      </p:sp>
      <p:sp>
        <p:nvSpPr>
          <p:cNvPr name="AutoShape 4" id="4"/>
          <p:cNvSpPr/>
          <p:nvPr/>
        </p:nvSpPr>
        <p:spPr>
          <a:xfrm rot="10730282">
            <a:off x="-124875" y="-843555"/>
            <a:ext cx="18537749" cy="1332137"/>
          </a:xfrm>
          <a:prstGeom prst="rect">
            <a:avLst/>
          </a:prstGeom>
          <a:solidFill>
            <a:srgbClr val="880F4E"/>
          </a:solidFill>
        </p:spPr>
      </p:sp>
      <p:sp>
        <p:nvSpPr>
          <p:cNvPr name="TextBox 5" id="5"/>
          <p:cNvSpPr txBox="true"/>
          <p:nvPr/>
        </p:nvSpPr>
        <p:spPr>
          <a:xfrm rot="0">
            <a:off x="1425567" y="1200679"/>
            <a:ext cx="11872179" cy="1181100"/>
          </a:xfrm>
          <a:prstGeom prst="rect">
            <a:avLst/>
          </a:prstGeom>
        </p:spPr>
        <p:txBody>
          <a:bodyPr anchor="t" rtlCol="false" tIns="0" lIns="0" bIns="0" rIns="0">
            <a:spAutoFit/>
          </a:bodyPr>
          <a:lstStyle/>
          <a:p>
            <a:pPr algn="l" marL="0" indent="0" lvl="0">
              <a:lnSpc>
                <a:spcPts val="9000"/>
              </a:lnSpc>
            </a:pPr>
            <a:r>
              <a:rPr lang="en-US" b="true" sz="7500">
                <a:solidFill>
                  <a:srgbClr val="FFFFFF"/>
                </a:solidFill>
                <a:latin typeface="Ubuntu Bold"/>
                <a:ea typeface="Ubuntu Bold"/>
                <a:cs typeface="Ubuntu Bold"/>
                <a:sym typeface="Ubuntu Bold"/>
              </a:rPr>
              <a:t>RCOG Associate</a:t>
            </a:r>
          </a:p>
        </p:txBody>
      </p:sp>
      <p:sp>
        <p:nvSpPr>
          <p:cNvPr name="TextBox 6" id="6"/>
          <p:cNvSpPr txBox="true"/>
          <p:nvPr/>
        </p:nvSpPr>
        <p:spPr>
          <a:xfrm rot="0">
            <a:off x="1028700" y="3677579"/>
            <a:ext cx="11067912" cy="6073140"/>
          </a:xfrm>
          <a:prstGeom prst="rect">
            <a:avLst/>
          </a:prstGeom>
        </p:spPr>
        <p:txBody>
          <a:bodyPr anchor="t" rtlCol="false" tIns="0" lIns="0" bIns="0" rIns="0">
            <a:spAutoFit/>
          </a:bodyPr>
          <a:lstStyle/>
          <a:p>
            <a:pPr algn="l" marL="680085" indent="-340042" lvl="1">
              <a:lnSpc>
                <a:spcPts val="4409"/>
              </a:lnSpc>
              <a:buFont typeface="Arial"/>
              <a:buChar char="•"/>
            </a:pPr>
            <a:r>
              <a:rPr lang="en-US" sz="3150">
                <a:solidFill>
                  <a:srgbClr val="FFFFFF"/>
                </a:solidFill>
                <a:latin typeface="Raleway"/>
                <a:ea typeface="Raleway"/>
                <a:cs typeface="Raleway"/>
                <a:sym typeface="Raleway"/>
              </a:rPr>
              <a:t>Designed to support candidates’ journey from </a:t>
            </a:r>
            <a:r>
              <a:rPr lang="en-US" b="true" sz="3150">
                <a:solidFill>
                  <a:srgbClr val="FFE07B"/>
                </a:solidFill>
                <a:latin typeface="Raleway Bold"/>
                <a:ea typeface="Raleway Bold"/>
                <a:cs typeface="Raleway Bold"/>
                <a:sym typeface="Raleway Bold"/>
              </a:rPr>
              <a:t>MRCOG Part 1 to full membership of the RCOG</a:t>
            </a:r>
          </a:p>
          <a:p>
            <a:pPr algn="l" marL="680085" indent="-340042" lvl="1">
              <a:lnSpc>
                <a:spcPts val="4409"/>
              </a:lnSpc>
              <a:buFont typeface="Arial"/>
              <a:buChar char="•"/>
            </a:pPr>
            <a:r>
              <a:rPr lang="en-US" sz="3150">
                <a:solidFill>
                  <a:srgbClr val="FFFFFF"/>
                </a:solidFill>
                <a:latin typeface="Raleway"/>
                <a:ea typeface="Raleway"/>
                <a:cs typeface="Raleway"/>
                <a:sym typeface="Raleway"/>
              </a:rPr>
              <a:t>Joining a</a:t>
            </a:r>
            <a:r>
              <a:rPr lang="en-US" sz="3150">
                <a:solidFill>
                  <a:srgbClr val="FFFFFF"/>
                </a:solidFill>
                <a:latin typeface="Raleway"/>
                <a:ea typeface="Raleway"/>
                <a:cs typeface="Raleway"/>
                <a:sym typeface="Raleway"/>
              </a:rPr>
              <a:t> </a:t>
            </a:r>
            <a:r>
              <a:rPr lang="en-US" b="true" sz="3150">
                <a:solidFill>
                  <a:srgbClr val="FFE07B"/>
                </a:solidFill>
                <a:latin typeface="Raleway Bold"/>
                <a:ea typeface="Raleway Bold"/>
                <a:cs typeface="Raleway Bold"/>
                <a:sym typeface="Raleway Bold"/>
              </a:rPr>
              <a:t>global community of 18,000+ doctors</a:t>
            </a:r>
            <a:r>
              <a:rPr lang="en-US" sz="3150">
                <a:solidFill>
                  <a:srgbClr val="FFFFFF"/>
                </a:solidFill>
                <a:latin typeface="Raleway"/>
                <a:ea typeface="Raleway"/>
                <a:cs typeface="Raleway"/>
                <a:sym typeface="Raleway"/>
              </a:rPr>
              <a:t> working to improve healthcare for women and girls globally</a:t>
            </a:r>
          </a:p>
          <a:p>
            <a:pPr algn="l" marL="680085" indent="-340042" lvl="1">
              <a:lnSpc>
                <a:spcPts val="4409"/>
              </a:lnSpc>
              <a:buFont typeface="Arial"/>
              <a:buChar char="•"/>
            </a:pPr>
            <a:r>
              <a:rPr lang="en-US" b="true" sz="3150">
                <a:solidFill>
                  <a:srgbClr val="FFE07B"/>
                </a:solidFill>
                <a:latin typeface="Raleway Bold"/>
                <a:ea typeface="Raleway Bold"/>
                <a:cs typeface="Raleway Bold"/>
                <a:sym typeface="Raleway Bold"/>
              </a:rPr>
              <a:t>Exclusive discounted rate</a:t>
            </a:r>
            <a:r>
              <a:rPr lang="en-US" sz="3150">
                <a:solidFill>
                  <a:srgbClr val="FFFFFF"/>
                </a:solidFill>
                <a:latin typeface="Raleway"/>
                <a:ea typeface="Raleway"/>
                <a:cs typeface="Raleway"/>
                <a:sym typeface="Raleway"/>
              </a:rPr>
              <a:t> on over 70+ RCOG virtual and in-person events and courses with </a:t>
            </a:r>
            <a:r>
              <a:rPr lang="en-US" b="true" sz="3150">
                <a:solidFill>
                  <a:srgbClr val="FFE07B"/>
                </a:solidFill>
                <a:latin typeface="Raleway Bold"/>
                <a:ea typeface="Raleway Bold"/>
                <a:cs typeface="Raleway Bold"/>
                <a:sym typeface="Raleway Bold"/>
              </a:rPr>
              <a:t>on-demand post-event access</a:t>
            </a:r>
          </a:p>
          <a:p>
            <a:pPr algn="l" marL="680085" indent="-340042" lvl="1">
              <a:lnSpc>
                <a:spcPts val="4409"/>
              </a:lnSpc>
              <a:buFont typeface="Arial"/>
              <a:buChar char="•"/>
            </a:pPr>
            <a:r>
              <a:rPr lang="en-US" sz="3150">
                <a:solidFill>
                  <a:srgbClr val="FFFFFF"/>
                </a:solidFill>
                <a:latin typeface="Raleway"/>
                <a:ea typeface="Raleway"/>
                <a:cs typeface="Raleway"/>
                <a:sym typeface="Raleway"/>
              </a:rPr>
              <a:t>Access to our </a:t>
            </a:r>
            <a:r>
              <a:rPr lang="en-US" b="true" sz="3150">
                <a:solidFill>
                  <a:srgbClr val="FFE07B"/>
                </a:solidFill>
                <a:latin typeface="Raleway Bold"/>
                <a:ea typeface="Raleway Bold"/>
                <a:cs typeface="Raleway Bold"/>
                <a:sym typeface="Raleway Bold"/>
              </a:rPr>
              <a:t>unique collection of eJournals and databases</a:t>
            </a:r>
            <a:r>
              <a:rPr lang="en-US" sz="3150">
                <a:solidFill>
                  <a:srgbClr val="FFFFFF"/>
                </a:solidFill>
                <a:latin typeface="Raleway"/>
                <a:ea typeface="Raleway"/>
                <a:cs typeface="Raleway"/>
                <a:sym typeface="Raleway"/>
              </a:rPr>
              <a:t> to expand your knowledge</a:t>
            </a:r>
          </a:p>
          <a:p>
            <a:pPr algn="l" marL="0" indent="0" lvl="0">
              <a:lnSpc>
                <a:spcPts val="4409"/>
              </a:lnSpc>
            </a:pPr>
          </a:p>
        </p:txBody>
      </p:sp>
      <p:grpSp>
        <p:nvGrpSpPr>
          <p:cNvPr name="Group 7" id="7"/>
          <p:cNvGrpSpPr/>
          <p:nvPr/>
        </p:nvGrpSpPr>
        <p:grpSpPr>
          <a:xfrm rot="0">
            <a:off x="-540250" y="8006722"/>
            <a:ext cx="20015705" cy="3353960"/>
            <a:chOff x="0" y="0"/>
            <a:chExt cx="26687607" cy="4471947"/>
          </a:xfrm>
        </p:grpSpPr>
        <p:grpSp>
          <p:nvGrpSpPr>
            <p:cNvPr name="Group 8" id="8"/>
            <p:cNvGrpSpPr/>
            <p:nvPr/>
          </p:nvGrpSpPr>
          <p:grpSpPr>
            <a:xfrm rot="-158795">
              <a:off x="36962" y="1642950"/>
              <a:ext cx="26613682" cy="2215732"/>
              <a:chOff x="0" y="0"/>
              <a:chExt cx="10013378" cy="833668"/>
            </a:xfrm>
          </p:grpSpPr>
          <p:sp>
            <p:nvSpPr>
              <p:cNvPr name="Freeform 9" id="9"/>
              <p:cNvSpPr/>
              <p:nvPr/>
            </p:nvSpPr>
            <p:spPr>
              <a:xfrm flipH="false" flipV="false" rot="0">
                <a:off x="0" y="0"/>
                <a:ext cx="10013379" cy="833668"/>
              </a:xfrm>
              <a:custGeom>
                <a:avLst/>
                <a:gdLst/>
                <a:ahLst/>
                <a:cxnLst/>
                <a:rect r="r" b="b" t="t" l="l"/>
                <a:pathLst>
                  <a:path h="833668" w="10013379">
                    <a:moveTo>
                      <a:pt x="0" y="0"/>
                    </a:moveTo>
                    <a:lnTo>
                      <a:pt x="10013379" y="0"/>
                    </a:lnTo>
                    <a:lnTo>
                      <a:pt x="10013379" y="833668"/>
                    </a:lnTo>
                    <a:lnTo>
                      <a:pt x="0" y="833668"/>
                    </a:lnTo>
                    <a:close/>
                  </a:path>
                </a:pathLst>
              </a:custGeom>
              <a:solidFill>
                <a:srgbClr val="880F4E"/>
              </a:solidFill>
            </p:spPr>
          </p:sp>
          <p:sp>
            <p:nvSpPr>
              <p:cNvPr name="TextBox 10" id="10"/>
              <p:cNvSpPr txBox="true"/>
              <p:nvPr/>
            </p:nvSpPr>
            <p:spPr>
              <a:xfrm>
                <a:off x="0" y="-38100"/>
                <a:ext cx="10013378" cy="871768"/>
              </a:xfrm>
              <a:prstGeom prst="rect">
                <a:avLst/>
              </a:prstGeom>
            </p:spPr>
            <p:txBody>
              <a:bodyPr anchor="ctr" rtlCol="false" tIns="26670" lIns="26670" bIns="26670" rIns="26670"/>
              <a:lstStyle/>
              <a:p>
                <a:pPr algn="ctr">
                  <a:lnSpc>
                    <a:spcPts val="1396"/>
                  </a:lnSpc>
                </a:pPr>
              </a:p>
            </p:txBody>
          </p:sp>
        </p:grpSp>
        <p:sp>
          <p:nvSpPr>
            <p:cNvPr name="Freeform 11" id="11"/>
            <p:cNvSpPr/>
            <p:nvPr/>
          </p:nvSpPr>
          <p:spPr>
            <a:xfrm flipH="false" flipV="false" rot="0">
              <a:off x="18248337" y="0"/>
              <a:ext cx="4776334" cy="2531457"/>
            </a:xfrm>
            <a:custGeom>
              <a:avLst/>
              <a:gdLst/>
              <a:ahLst/>
              <a:cxnLst/>
              <a:rect r="r" b="b" t="t" l="l"/>
              <a:pathLst>
                <a:path h="2531457" w="4776334">
                  <a:moveTo>
                    <a:pt x="0" y="0"/>
                  </a:moveTo>
                  <a:lnTo>
                    <a:pt x="4776334" y="0"/>
                  </a:lnTo>
                  <a:lnTo>
                    <a:pt x="4776334" y="2531457"/>
                  </a:lnTo>
                  <a:lnTo>
                    <a:pt x="0" y="2531457"/>
                  </a:lnTo>
                  <a:lnTo>
                    <a:pt x="0" y="0"/>
                  </a:lnTo>
                  <a:close/>
                </a:path>
              </a:pathLst>
            </a:custGeom>
            <a:blipFill>
              <a:blip r:embed="rId4">
                <a:alphaModFix amt="14000"/>
                <a:extLst>
                  <a:ext uri="{96DAC541-7B7A-43D3-8B79-37D633B846F1}">
                    <asvg:svgBlip xmlns:asvg="http://schemas.microsoft.com/office/drawing/2016/SVG/main" r:embed="rId5"/>
                  </a:ext>
                </a:extLst>
              </a:blip>
              <a:stretch>
                <a:fillRect l="0" t="0" r="0" b="0"/>
              </a:stretch>
            </a:blipFill>
          </p:spPr>
        </p:sp>
        <p:sp>
          <p:nvSpPr>
            <p:cNvPr name="Freeform 12" id="12"/>
            <p:cNvSpPr/>
            <p:nvPr/>
          </p:nvSpPr>
          <p:spPr>
            <a:xfrm flipH="false" flipV="false" rot="0">
              <a:off x="20513282" y="488304"/>
              <a:ext cx="2933678" cy="1554849"/>
            </a:xfrm>
            <a:custGeom>
              <a:avLst/>
              <a:gdLst/>
              <a:ahLst/>
              <a:cxnLst/>
              <a:rect r="r" b="b" t="t" l="l"/>
              <a:pathLst>
                <a:path h="1554849" w="2933678">
                  <a:moveTo>
                    <a:pt x="0" y="0"/>
                  </a:moveTo>
                  <a:lnTo>
                    <a:pt x="2933678" y="0"/>
                  </a:lnTo>
                  <a:lnTo>
                    <a:pt x="2933678" y="1554849"/>
                  </a:lnTo>
                  <a:lnTo>
                    <a:pt x="0" y="155484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sp>
        <p:nvSpPr>
          <p:cNvPr name="TextBox 13" id="13"/>
          <p:cNvSpPr txBox="true"/>
          <p:nvPr/>
        </p:nvSpPr>
        <p:spPr>
          <a:xfrm rot="0">
            <a:off x="1425567" y="2697256"/>
            <a:ext cx="11596463" cy="721996"/>
          </a:xfrm>
          <a:prstGeom prst="rect">
            <a:avLst/>
          </a:prstGeom>
        </p:spPr>
        <p:txBody>
          <a:bodyPr anchor="t" rtlCol="false" tIns="0" lIns="0" bIns="0" rIns="0">
            <a:spAutoFit/>
          </a:bodyPr>
          <a:lstStyle/>
          <a:p>
            <a:pPr algn="l" marL="0" indent="0" lvl="0">
              <a:lnSpc>
                <a:spcPts val="5879"/>
              </a:lnSpc>
            </a:pPr>
            <a:r>
              <a:rPr lang="en-US" b="true" sz="4199">
                <a:solidFill>
                  <a:srgbClr val="FFE07B"/>
                </a:solidFill>
                <a:latin typeface="Raleway Bold"/>
                <a:ea typeface="Raleway Bold"/>
                <a:cs typeface="Raleway Bold"/>
                <a:sym typeface="Raleway Bold"/>
              </a:rPr>
              <a:t>Benefits for exam candidates</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001747"/>
        </a:solidFill>
      </p:bgPr>
    </p:bg>
    <p:spTree>
      <p:nvGrpSpPr>
        <p:cNvPr id="1" name=""/>
        <p:cNvGrpSpPr/>
        <p:nvPr/>
      </p:nvGrpSpPr>
      <p:grpSpPr>
        <a:xfrm>
          <a:off x="0" y="0"/>
          <a:ext cx="0" cy="0"/>
          <a:chOff x="0" y="0"/>
          <a:chExt cx="0" cy="0"/>
        </a:xfrm>
      </p:grpSpPr>
      <p:grpSp>
        <p:nvGrpSpPr>
          <p:cNvPr name="Group 2" id="2"/>
          <p:cNvGrpSpPr/>
          <p:nvPr/>
        </p:nvGrpSpPr>
        <p:grpSpPr>
          <a:xfrm rot="-158795">
            <a:off x="-696555" y="9302716"/>
            <a:ext cx="20395515" cy="2053493"/>
            <a:chOff x="0" y="0"/>
            <a:chExt cx="10962568" cy="1103750"/>
          </a:xfrm>
        </p:grpSpPr>
        <p:sp>
          <p:nvSpPr>
            <p:cNvPr name="Freeform 3" id="3"/>
            <p:cNvSpPr/>
            <p:nvPr/>
          </p:nvSpPr>
          <p:spPr>
            <a:xfrm flipH="false" flipV="false" rot="0">
              <a:off x="0" y="0"/>
              <a:ext cx="10962568" cy="1103750"/>
            </a:xfrm>
            <a:custGeom>
              <a:avLst/>
              <a:gdLst/>
              <a:ahLst/>
              <a:cxnLst/>
              <a:rect r="r" b="b" t="t" l="l"/>
              <a:pathLst>
                <a:path h="1103750" w="10962568">
                  <a:moveTo>
                    <a:pt x="0" y="0"/>
                  </a:moveTo>
                  <a:lnTo>
                    <a:pt x="10962568" y="0"/>
                  </a:lnTo>
                  <a:lnTo>
                    <a:pt x="10962568" y="1103750"/>
                  </a:lnTo>
                  <a:lnTo>
                    <a:pt x="0" y="1103750"/>
                  </a:lnTo>
                  <a:close/>
                </a:path>
              </a:pathLst>
            </a:custGeom>
            <a:solidFill>
              <a:srgbClr val="880F4E"/>
            </a:solidFill>
          </p:spPr>
        </p:sp>
        <p:sp>
          <p:nvSpPr>
            <p:cNvPr name="TextBox 4" id="4"/>
            <p:cNvSpPr txBox="true"/>
            <p:nvPr/>
          </p:nvSpPr>
          <p:spPr>
            <a:xfrm>
              <a:off x="0" y="-47625"/>
              <a:ext cx="10962568" cy="1151375"/>
            </a:xfrm>
            <a:prstGeom prst="rect">
              <a:avLst/>
            </a:prstGeom>
          </p:spPr>
          <p:txBody>
            <a:bodyPr anchor="ctr" rtlCol="false" tIns="24892" lIns="24892" bIns="24892" rIns="24892"/>
            <a:lstStyle/>
            <a:p>
              <a:pPr algn="ctr">
                <a:lnSpc>
                  <a:spcPts val="1303"/>
                </a:lnSpc>
              </a:pPr>
            </a:p>
          </p:txBody>
        </p:sp>
      </p:grpSp>
      <p:sp>
        <p:nvSpPr>
          <p:cNvPr name="Freeform 5" id="5"/>
          <p:cNvSpPr/>
          <p:nvPr/>
        </p:nvSpPr>
        <p:spPr>
          <a:xfrm flipH="false" flipV="false" rot="0">
            <a:off x="14844712" y="8372950"/>
            <a:ext cx="2200258" cy="1166137"/>
          </a:xfrm>
          <a:custGeom>
            <a:avLst/>
            <a:gdLst/>
            <a:ahLst/>
            <a:cxnLst/>
            <a:rect r="r" b="b" t="t" l="l"/>
            <a:pathLst>
              <a:path h="1166137" w="2200258">
                <a:moveTo>
                  <a:pt x="0" y="0"/>
                </a:moveTo>
                <a:lnTo>
                  <a:pt x="2200258" y="0"/>
                </a:lnTo>
                <a:lnTo>
                  <a:pt x="2200258" y="1166137"/>
                </a:lnTo>
                <a:lnTo>
                  <a:pt x="0" y="116613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13146003" y="8006722"/>
            <a:ext cx="3582250" cy="1898593"/>
          </a:xfrm>
          <a:custGeom>
            <a:avLst/>
            <a:gdLst/>
            <a:ahLst/>
            <a:cxnLst/>
            <a:rect r="r" b="b" t="t" l="l"/>
            <a:pathLst>
              <a:path h="1898593" w="3582250">
                <a:moveTo>
                  <a:pt x="0" y="0"/>
                </a:moveTo>
                <a:lnTo>
                  <a:pt x="3582250" y="0"/>
                </a:lnTo>
                <a:lnTo>
                  <a:pt x="3582250" y="1898593"/>
                </a:lnTo>
                <a:lnTo>
                  <a:pt x="0" y="1898593"/>
                </a:lnTo>
                <a:lnTo>
                  <a:pt x="0" y="0"/>
                </a:lnTo>
                <a:close/>
              </a:path>
            </a:pathLst>
          </a:custGeom>
          <a:blipFill>
            <a:blip r:embed="rId2">
              <a:alphaModFix amt="14000"/>
              <a:extLst>
                <a:ext uri="{96DAC541-7B7A-43D3-8B79-37D633B846F1}">
                  <asvg:svgBlip xmlns:asvg="http://schemas.microsoft.com/office/drawing/2016/SVG/main" r:embed="rId3"/>
                </a:ext>
              </a:extLst>
            </a:blip>
            <a:stretch>
              <a:fillRect l="0" t="0" r="0" b="0"/>
            </a:stretch>
          </a:blipFill>
        </p:spPr>
      </p:sp>
      <p:grpSp>
        <p:nvGrpSpPr>
          <p:cNvPr name="Group 7" id="7"/>
          <p:cNvGrpSpPr/>
          <p:nvPr/>
        </p:nvGrpSpPr>
        <p:grpSpPr>
          <a:xfrm rot="0">
            <a:off x="3029727" y="4715578"/>
            <a:ext cx="11814985" cy="1160897"/>
            <a:chOff x="0" y="0"/>
            <a:chExt cx="3272231" cy="321517"/>
          </a:xfrm>
        </p:grpSpPr>
        <p:sp>
          <p:nvSpPr>
            <p:cNvPr name="Freeform 8" id="8"/>
            <p:cNvSpPr/>
            <p:nvPr/>
          </p:nvSpPr>
          <p:spPr>
            <a:xfrm flipH="false" flipV="false" rot="0">
              <a:off x="0" y="0"/>
              <a:ext cx="3272231" cy="321517"/>
            </a:xfrm>
            <a:custGeom>
              <a:avLst/>
              <a:gdLst/>
              <a:ahLst/>
              <a:cxnLst/>
              <a:rect r="r" b="b" t="t" l="l"/>
              <a:pathLst>
                <a:path h="321517" w="3272231">
                  <a:moveTo>
                    <a:pt x="0" y="0"/>
                  </a:moveTo>
                  <a:lnTo>
                    <a:pt x="3272231" y="0"/>
                  </a:lnTo>
                  <a:lnTo>
                    <a:pt x="3272231" y="321517"/>
                  </a:lnTo>
                  <a:lnTo>
                    <a:pt x="0" y="321517"/>
                  </a:lnTo>
                  <a:close/>
                </a:path>
              </a:pathLst>
            </a:custGeom>
            <a:solidFill>
              <a:srgbClr val="FFFFFF"/>
            </a:solidFill>
          </p:spPr>
        </p:sp>
        <p:sp>
          <p:nvSpPr>
            <p:cNvPr name="TextBox 9" id="9"/>
            <p:cNvSpPr txBox="true"/>
            <p:nvPr/>
          </p:nvSpPr>
          <p:spPr>
            <a:xfrm>
              <a:off x="0" y="-38100"/>
              <a:ext cx="3272231" cy="359617"/>
            </a:xfrm>
            <a:prstGeom prst="rect">
              <a:avLst/>
            </a:prstGeom>
          </p:spPr>
          <p:txBody>
            <a:bodyPr anchor="ctr" rtlCol="false" tIns="27013" lIns="27013" bIns="27013" rIns="27013"/>
            <a:lstStyle/>
            <a:p>
              <a:pPr algn="ctr">
                <a:lnSpc>
                  <a:spcPts val="1275"/>
                </a:lnSpc>
              </a:pPr>
            </a:p>
          </p:txBody>
        </p:sp>
      </p:grpSp>
      <p:grpSp>
        <p:nvGrpSpPr>
          <p:cNvPr name="Group 10" id="10"/>
          <p:cNvGrpSpPr/>
          <p:nvPr/>
        </p:nvGrpSpPr>
        <p:grpSpPr>
          <a:xfrm rot="0">
            <a:off x="13549008" y="4715578"/>
            <a:ext cx="1295704" cy="1160897"/>
            <a:chOff x="0" y="0"/>
            <a:chExt cx="358853" cy="321517"/>
          </a:xfrm>
        </p:grpSpPr>
        <p:sp>
          <p:nvSpPr>
            <p:cNvPr name="Freeform 11" id="11"/>
            <p:cNvSpPr/>
            <p:nvPr/>
          </p:nvSpPr>
          <p:spPr>
            <a:xfrm flipH="false" flipV="false" rot="0">
              <a:off x="0" y="0"/>
              <a:ext cx="358853" cy="321517"/>
            </a:xfrm>
            <a:custGeom>
              <a:avLst/>
              <a:gdLst/>
              <a:ahLst/>
              <a:cxnLst/>
              <a:rect r="r" b="b" t="t" l="l"/>
              <a:pathLst>
                <a:path h="321517" w="358853">
                  <a:moveTo>
                    <a:pt x="0" y="0"/>
                  </a:moveTo>
                  <a:lnTo>
                    <a:pt x="358853" y="0"/>
                  </a:lnTo>
                  <a:lnTo>
                    <a:pt x="358853" y="321517"/>
                  </a:lnTo>
                  <a:lnTo>
                    <a:pt x="0" y="321517"/>
                  </a:lnTo>
                  <a:close/>
                </a:path>
              </a:pathLst>
            </a:custGeom>
            <a:solidFill>
              <a:srgbClr val="880F4E"/>
            </a:solidFill>
          </p:spPr>
        </p:sp>
        <p:sp>
          <p:nvSpPr>
            <p:cNvPr name="TextBox 12" id="12"/>
            <p:cNvSpPr txBox="true"/>
            <p:nvPr/>
          </p:nvSpPr>
          <p:spPr>
            <a:xfrm>
              <a:off x="0" y="-38100"/>
              <a:ext cx="358853" cy="359617"/>
            </a:xfrm>
            <a:prstGeom prst="rect">
              <a:avLst/>
            </a:prstGeom>
          </p:spPr>
          <p:txBody>
            <a:bodyPr anchor="ctr" rtlCol="false" tIns="27013" lIns="27013" bIns="27013" rIns="27013"/>
            <a:lstStyle/>
            <a:p>
              <a:pPr algn="ctr">
                <a:lnSpc>
                  <a:spcPts val="1275"/>
                </a:lnSpc>
              </a:pPr>
            </a:p>
          </p:txBody>
        </p:sp>
      </p:grpSp>
      <p:sp>
        <p:nvSpPr>
          <p:cNvPr name="Freeform 13" id="13"/>
          <p:cNvSpPr/>
          <p:nvPr/>
        </p:nvSpPr>
        <p:spPr>
          <a:xfrm flipH="false" flipV="false" rot="0">
            <a:off x="13786926" y="4886092"/>
            <a:ext cx="819868" cy="819868"/>
          </a:xfrm>
          <a:custGeom>
            <a:avLst/>
            <a:gdLst/>
            <a:ahLst/>
            <a:cxnLst/>
            <a:rect r="r" b="b" t="t" l="l"/>
            <a:pathLst>
              <a:path h="819868" w="819868">
                <a:moveTo>
                  <a:pt x="0" y="0"/>
                </a:moveTo>
                <a:lnTo>
                  <a:pt x="819868" y="0"/>
                </a:lnTo>
                <a:lnTo>
                  <a:pt x="819868" y="819868"/>
                </a:lnTo>
                <a:lnTo>
                  <a:pt x="0" y="81986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4" id="14"/>
          <p:cNvSpPr txBox="true"/>
          <p:nvPr/>
        </p:nvSpPr>
        <p:spPr>
          <a:xfrm rot="0">
            <a:off x="3256366" y="4875760"/>
            <a:ext cx="10143073" cy="754808"/>
          </a:xfrm>
          <a:prstGeom prst="rect">
            <a:avLst/>
          </a:prstGeom>
        </p:spPr>
        <p:txBody>
          <a:bodyPr anchor="t" rtlCol="false" tIns="0" lIns="0" bIns="0" rIns="0">
            <a:spAutoFit/>
          </a:bodyPr>
          <a:lstStyle/>
          <a:p>
            <a:pPr algn="ctr">
              <a:lnSpc>
                <a:spcPts val="6171"/>
              </a:lnSpc>
            </a:pPr>
            <a:r>
              <a:rPr lang="en-US" sz="4408">
                <a:solidFill>
                  <a:srgbClr val="112D67"/>
                </a:solidFill>
                <a:latin typeface="Raleway"/>
                <a:ea typeface="Raleway"/>
                <a:cs typeface="Raleway"/>
                <a:sym typeface="Raleway"/>
              </a:rPr>
              <a:t>Find out more at </a:t>
            </a:r>
            <a:r>
              <a:rPr lang="en-US" b="true" sz="4408">
                <a:solidFill>
                  <a:srgbClr val="991258"/>
                </a:solidFill>
                <a:latin typeface="Raleway Bold"/>
                <a:ea typeface="Raleway Bold"/>
                <a:cs typeface="Raleway Bold"/>
                <a:sym typeface="Raleway Bold"/>
              </a:rPr>
              <a:t>rcog.org.uk/MRCOG</a:t>
            </a:r>
          </a:p>
        </p:txBody>
      </p:sp>
      <p:grpSp>
        <p:nvGrpSpPr>
          <p:cNvPr name="Group 15" id="15"/>
          <p:cNvGrpSpPr/>
          <p:nvPr/>
        </p:nvGrpSpPr>
        <p:grpSpPr>
          <a:xfrm rot="-102436">
            <a:off x="-597510" y="-259801"/>
            <a:ext cx="19133247" cy="1699140"/>
            <a:chOff x="0" y="0"/>
            <a:chExt cx="9598494" cy="852400"/>
          </a:xfrm>
        </p:grpSpPr>
        <p:sp>
          <p:nvSpPr>
            <p:cNvPr name="Freeform 16" id="16"/>
            <p:cNvSpPr/>
            <p:nvPr/>
          </p:nvSpPr>
          <p:spPr>
            <a:xfrm flipH="false" flipV="false" rot="0">
              <a:off x="0" y="0"/>
              <a:ext cx="9598494" cy="852400"/>
            </a:xfrm>
            <a:custGeom>
              <a:avLst/>
              <a:gdLst/>
              <a:ahLst/>
              <a:cxnLst/>
              <a:rect r="r" b="b" t="t" l="l"/>
              <a:pathLst>
                <a:path h="852400" w="9598494">
                  <a:moveTo>
                    <a:pt x="0" y="0"/>
                  </a:moveTo>
                  <a:lnTo>
                    <a:pt x="9598494" y="0"/>
                  </a:lnTo>
                  <a:lnTo>
                    <a:pt x="9598494" y="852400"/>
                  </a:lnTo>
                  <a:lnTo>
                    <a:pt x="0" y="852400"/>
                  </a:lnTo>
                  <a:close/>
                </a:path>
              </a:pathLst>
            </a:custGeom>
            <a:solidFill>
              <a:srgbClr val="880F4E"/>
            </a:solidFill>
          </p:spPr>
        </p:sp>
        <p:sp>
          <p:nvSpPr>
            <p:cNvPr name="TextBox 17" id="17"/>
            <p:cNvSpPr txBox="true"/>
            <p:nvPr/>
          </p:nvSpPr>
          <p:spPr>
            <a:xfrm>
              <a:off x="0" y="-38100"/>
              <a:ext cx="9598494" cy="890500"/>
            </a:xfrm>
            <a:prstGeom prst="rect">
              <a:avLst/>
            </a:prstGeom>
          </p:spPr>
          <p:txBody>
            <a:bodyPr anchor="ctr" rtlCol="false" tIns="26670" lIns="26670" bIns="26670" rIns="26670"/>
            <a:lstStyle/>
            <a:p>
              <a:pPr algn="ctr">
                <a:lnSpc>
                  <a:spcPts val="1396"/>
                </a:lnSpc>
              </a:pPr>
            </a:p>
          </p:txBody>
        </p:sp>
      </p:grpSp>
      <p:sp>
        <p:nvSpPr>
          <p:cNvPr name="Freeform 18" id="18"/>
          <p:cNvSpPr/>
          <p:nvPr/>
        </p:nvSpPr>
        <p:spPr>
          <a:xfrm flipH="false" flipV="false" rot="0">
            <a:off x="15634610" y="182648"/>
            <a:ext cx="2353698" cy="867341"/>
          </a:xfrm>
          <a:custGeom>
            <a:avLst/>
            <a:gdLst/>
            <a:ahLst/>
            <a:cxnLst/>
            <a:rect r="r" b="b" t="t" l="l"/>
            <a:pathLst>
              <a:path h="867341" w="2353698">
                <a:moveTo>
                  <a:pt x="0" y="0"/>
                </a:moveTo>
                <a:lnTo>
                  <a:pt x="2353698" y="0"/>
                </a:lnTo>
                <a:lnTo>
                  <a:pt x="2353698" y="867341"/>
                </a:lnTo>
                <a:lnTo>
                  <a:pt x="0" y="867341"/>
                </a:lnTo>
                <a:lnTo>
                  <a:pt x="0" y="0"/>
                </a:lnTo>
                <a:close/>
              </a:path>
            </a:pathLst>
          </a:custGeom>
          <a:blipFill>
            <a:blip r:embed="rId6"/>
            <a:stretch>
              <a:fillRect l="0" t="0" r="0" b="0"/>
            </a:stretch>
          </a:blipFill>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001747"/>
        </a:solidFill>
      </p:bgPr>
    </p:bg>
    <p:spTree>
      <p:nvGrpSpPr>
        <p:cNvPr id="1" name=""/>
        <p:cNvGrpSpPr/>
        <p:nvPr/>
      </p:nvGrpSpPr>
      <p:grpSpPr>
        <a:xfrm>
          <a:off x="0" y="0"/>
          <a:ext cx="0" cy="0"/>
          <a:chOff x="0" y="0"/>
          <a:chExt cx="0" cy="0"/>
        </a:xfrm>
      </p:grpSpPr>
      <p:sp>
        <p:nvSpPr>
          <p:cNvPr name="Freeform 2" id="2"/>
          <p:cNvSpPr/>
          <p:nvPr/>
        </p:nvSpPr>
        <p:spPr>
          <a:xfrm flipH="false" flipV="false" rot="0">
            <a:off x="15634610" y="129550"/>
            <a:ext cx="2497790" cy="920439"/>
          </a:xfrm>
          <a:custGeom>
            <a:avLst/>
            <a:gdLst/>
            <a:ahLst/>
            <a:cxnLst/>
            <a:rect r="r" b="b" t="t" l="l"/>
            <a:pathLst>
              <a:path h="920439" w="2497790">
                <a:moveTo>
                  <a:pt x="0" y="0"/>
                </a:moveTo>
                <a:lnTo>
                  <a:pt x="2497790" y="0"/>
                </a:lnTo>
                <a:lnTo>
                  <a:pt x="2497790" y="920439"/>
                </a:lnTo>
                <a:lnTo>
                  <a:pt x="0" y="920439"/>
                </a:lnTo>
                <a:lnTo>
                  <a:pt x="0" y="0"/>
                </a:lnTo>
                <a:close/>
              </a:path>
            </a:pathLst>
          </a:custGeom>
          <a:blipFill>
            <a:blip r:embed="rId2"/>
            <a:stretch>
              <a:fillRect l="0" t="0" r="0" b="0"/>
            </a:stretch>
          </a:blipFill>
        </p:spPr>
      </p:sp>
      <p:sp>
        <p:nvSpPr>
          <p:cNvPr name="Freeform 3" id="3"/>
          <p:cNvSpPr/>
          <p:nvPr/>
        </p:nvSpPr>
        <p:spPr>
          <a:xfrm flipH="false" flipV="false" rot="0">
            <a:off x="14687220" y="129550"/>
            <a:ext cx="3600780" cy="10528517"/>
          </a:xfrm>
          <a:custGeom>
            <a:avLst/>
            <a:gdLst/>
            <a:ahLst/>
            <a:cxnLst/>
            <a:rect r="r" b="b" t="t" l="l"/>
            <a:pathLst>
              <a:path h="10528517" w="3600780">
                <a:moveTo>
                  <a:pt x="0" y="0"/>
                </a:moveTo>
                <a:lnTo>
                  <a:pt x="3600780" y="0"/>
                </a:lnTo>
                <a:lnTo>
                  <a:pt x="3600780" y="10528517"/>
                </a:lnTo>
                <a:lnTo>
                  <a:pt x="0" y="10528517"/>
                </a:lnTo>
                <a:lnTo>
                  <a:pt x="0" y="0"/>
                </a:lnTo>
                <a:close/>
              </a:path>
            </a:pathLst>
          </a:custGeom>
          <a:blipFill>
            <a:blip r:embed="rId3"/>
            <a:stretch>
              <a:fillRect l="-264856" t="0" r="-73737" b="0"/>
            </a:stretch>
          </a:blipFill>
        </p:spPr>
      </p:sp>
      <p:sp>
        <p:nvSpPr>
          <p:cNvPr name="AutoShape 4" id="4"/>
          <p:cNvSpPr/>
          <p:nvPr/>
        </p:nvSpPr>
        <p:spPr>
          <a:xfrm rot="10730282">
            <a:off x="-124875" y="-843555"/>
            <a:ext cx="18537749" cy="1332137"/>
          </a:xfrm>
          <a:prstGeom prst="rect">
            <a:avLst/>
          </a:prstGeom>
          <a:solidFill>
            <a:srgbClr val="880F4E"/>
          </a:solidFill>
        </p:spPr>
      </p:sp>
      <p:sp>
        <p:nvSpPr>
          <p:cNvPr name="TextBox 5" id="5"/>
          <p:cNvSpPr txBox="true"/>
          <p:nvPr/>
        </p:nvSpPr>
        <p:spPr>
          <a:xfrm rot="0">
            <a:off x="1095375" y="1491547"/>
            <a:ext cx="12033572" cy="1255391"/>
          </a:xfrm>
          <a:prstGeom prst="rect">
            <a:avLst/>
          </a:prstGeom>
        </p:spPr>
        <p:txBody>
          <a:bodyPr anchor="t" rtlCol="false" tIns="0" lIns="0" bIns="0" rIns="0">
            <a:spAutoFit/>
          </a:bodyPr>
          <a:lstStyle/>
          <a:p>
            <a:pPr algn="l" marL="0" indent="0" lvl="0">
              <a:lnSpc>
                <a:spcPts val="10080"/>
              </a:lnSpc>
              <a:spcBef>
                <a:spcPct val="0"/>
              </a:spcBef>
            </a:pPr>
            <a:r>
              <a:rPr lang="en-US" b="true" sz="7200">
                <a:solidFill>
                  <a:srgbClr val="FFFFFF"/>
                </a:solidFill>
                <a:latin typeface="Ubuntu Bold"/>
                <a:ea typeface="Ubuntu Bold"/>
                <a:cs typeface="Ubuntu Bold"/>
                <a:sym typeface="Ubuntu Bold"/>
              </a:rPr>
              <a:t>The RCOG: A global College</a:t>
            </a:r>
          </a:p>
        </p:txBody>
      </p:sp>
      <p:sp>
        <p:nvSpPr>
          <p:cNvPr name="TextBox 6" id="6"/>
          <p:cNvSpPr txBox="true"/>
          <p:nvPr/>
        </p:nvSpPr>
        <p:spPr>
          <a:xfrm rot="0">
            <a:off x="1095375" y="3479736"/>
            <a:ext cx="13252418" cy="655955"/>
          </a:xfrm>
          <a:prstGeom prst="rect">
            <a:avLst/>
          </a:prstGeom>
        </p:spPr>
        <p:txBody>
          <a:bodyPr anchor="t" rtlCol="false" tIns="0" lIns="0" bIns="0" rIns="0">
            <a:spAutoFit/>
          </a:bodyPr>
          <a:lstStyle/>
          <a:p>
            <a:pPr algn="l" marL="0" indent="0" lvl="0">
              <a:lnSpc>
                <a:spcPts val="5319"/>
              </a:lnSpc>
              <a:spcBef>
                <a:spcPct val="0"/>
              </a:spcBef>
            </a:pPr>
            <a:r>
              <a:rPr lang="en-US" b="true" sz="3799">
                <a:solidFill>
                  <a:srgbClr val="FFE07B"/>
                </a:solidFill>
                <a:latin typeface="Raleway Bold"/>
                <a:ea typeface="Raleway Bold"/>
                <a:cs typeface="Raleway Bold"/>
                <a:sym typeface="Raleway Bold"/>
              </a:rPr>
              <a:t>The RCOG has 17,500+ members worldwide</a:t>
            </a:r>
          </a:p>
        </p:txBody>
      </p:sp>
      <p:grpSp>
        <p:nvGrpSpPr>
          <p:cNvPr name="Group 7" id="7"/>
          <p:cNvGrpSpPr/>
          <p:nvPr/>
        </p:nvGrpSpPr>
        <p:grpSpPr>
          <a:xfrm rot="0">
            <a:off x="-540250" y="8006722"/>
            <a:ext cx="20015705" cy="3353960"/>
            <a:chOff x="0" y="0"/>
            <a:chExt cx="26687607" cy="4471947"/>
          </a:xfrm>
        </p:grpSpPr>
        <p:grpSp>
          <p:nvGrpSpPr>
            <p:cNvPr name="Group 8" id="8"/>
            <p:cNvGrpSpPr/>
            <p:nvPr/>
          </p:nvGrpSpPr>
          <p:grpSpPr>
            <a:xfrm rot="-158795">
              <a:off x="36962" y="1642950"/>
              <a:ext cx="26613682" cy="2215732"/>
              <a:chOff x="0" y="0"/>
              <a:chExt cx="10013378" cy="833668"/>
            </a:xfrm>
          </p:grpSpPr>
          <p:sp>
            <p:nvSpPr>
              <p:cNvPr name="Freeform 9" id="9"/>
              <p:cNvSpPr/>
              <p:nvPr/>
            </p:nvSpPr>
            <p:spPr>
              <a:xfrm flipH="false" flipV="false" rot="0">
                <a:off x="0" y="0"/>
                <a:ext cx="10013379" cy="833668"/>
              </a:xfrm>
              <a:custGeom>
                <a:avLst/>
                <a:gdLst/>
                <a:ahLst/>
                <a:cxnLst/>
                <a:rect r="r" b="b" t="t" l="l"/>
                <a:pathLst>
                  <a:path h="833668" w="10013379">
                    <a:moveTo>
                      <a:pt x="0" y="0"/>
                    </a:moveTo>
                    <a:lnTo>
                      <a:pt x="10013379" y="0"/>
                    </a:lnTo>
                    <a:lnTo>
                      <a:pt x="10013379" y="833668"/>
                    </a:lnTo>
                    <a:lnTo>
                      <a:pt x="0" y="833668"/>
                    </a:lnTo>
                    <a:close/>
                  </a:path>
                </a:pathLst>
              </a:custGeom>
              <a:solidFill>
                <a:srgbClr val="880F4E"/>
              </a:solidFill>
            </p:spPr>
          </p:sp>
          <p:sp>
            <p:nvSpPr>
              <p:cNvPr name="TextBox 10" id="10"/>
              <p:cNvSpPr txBox="true"/>
              <p:nvPr/>
            </p:nvSpPr>
            <p:spPr>
              <a:xfrm>
                <a:off x="0" y="-38100"/>
                <a:ext cx="10013378" cy="871768"/>
              </a:xfrm>
              <a:prstGeom prst="rect">
                <a:avLst/>
              </a:prstGeom>
            </p:spPr>
            <p:txBody>
              <a:bodyPr anchor="ctr" rtlCol="false" tIns="26670" lIns="26670" bIns="26670" rIns="26670"/>
              <a:lstStyle/>
              <a:p>
                <a:pPr algn="ctr">
                  <a:lnSpc>
                    <a:spcPts val="1396"/>
                  </a:lnSpc>
                </a:pPr>
              </a:p>
            </p:txBody>
          </p:sp>
        </p:grpSp>
        <p:sp>
          <p:nvSpPr>
            <p:cNvPr name="Freeform 11" id="11"/>
            <p:cNvSpPr/>
            <p:nvPr/>
          </p:nvSpPr>
          <p:spPr>
            <a:xfrm flipH="false" flipV="false" rot="0">
              <a:off x="18248337" y="0"/>
              <a:ext cx="4776334" cy="2531457"/>
            </a:xfrm>
            <a:custGeom>
              <a:avLst/>
              <a:gdLst/>
              <a:ahLst/>
              <a:cxnLst/>
              <a:rect r="r" b="b" t="t" l="l"/>
              <a:pathLst>
                <a:path h="2531457" w="4776334">
                  <a:moveTo>
                    <a:pt x="0" y="0"/>
                  </a:moveTo>
                  <a:lnTo>
                    <a:pt x="4776334" y="0"/>
                  </a:lnTo>
                  <a:lnTo>
                    <a:pt x="4776334" y="2531457"/>
                  </a:lnTo>
                  <a:lnTo>
                    <a:pt x="0" y="2531457"/>
                  </a:lnTo>
                  <a:lnTo>
                    <a:pt x="0" y="0"/>
                  </a:lnTo>
                  <a:close/>
                </a:path>
              </a:pathLst>
            </a:custGeom>
            <a:blipFill>
              <a:blip r:embed="rId4">
                <a:alphaModFix amt="14000"/>
                <a:extLst>
                  <a:ext uri="{96DAC541-7B7A-43D3-8B79-37D633B846F1}">
                    <asvg:svgBlip xmlns:asvg="http://schemas.microsoft.com/office/drawing/2016/SVG/main" r:embed="rId5"/>
                  </a:ext>
                </a:extLst>
              </a:blip>
              <a:stretch>
                <a:fillRect l="0" t="0" r="0" b="0"/>
              </a:stretch>
            </a:blipFill>
          </p:spPr>
        </p:sp>
        <p:sp>
          <p:nvSpPr>
            <p:cNvPr name="Freeform 12" id="12"/>
            <p:cNvSpPr/>
            <p:nvPr/>
          </p:nvSpPr>
          <p:spPr>
            <a:xfrm flipH="false" flipV="false" rot="0">
              <a:off x="20513282" y="488304"/>
              <a:ext cx="2933678" cy="1554849"/>
            </a:xfrm>
            <a:custGeom>
              <a:avLst/>
              <a:gdLst/>
              <a:ahLst/>
              <a:cxnLst/>
              <a:rect r="r" b="b" t="t" l="l"/>
              <a:pathLst>
                <a:path h="1554849" w="2933678">
                  <a:moveTo>
                    <a:pt x="0" y="0"/>
                  </a:moveTo>
                  <a:lnTo>
                    <a:pt x="2933678" y="0"/>
                  </a:lnTo>
                  <a:lnTo>
                    <a:pt x="2933678" y="1554849"/>
                  </a:lnTo>
                  <a:lnTo>
                    <a:pt x="0" y="155484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sp>
        <p:nvSpPr>
          <p:cNvPr name="TextBox 13" id="13"/>
          <p:cNvSpPr txBox="true"/>
          <p:nvPr/>
        </p:nvSpPr>
        <p:spPr>
          <a:xfrm rot="0">
            <a:off x="1095375" y="4571936"/>
            <a:ext cx="12203616" cy="3702051"/>
          </a:xfrm>
          <a:prstGeom prst="rect">
            <a:avLst/>
          </a:prstGeom>
        </p:spPr>
        <p:txBody>
          <a:bodyPr anchor="t" rtlCol="false" tIns="0" lIns="0" bIns="0" rIns="0">
            <a:spAutoFit/>
          </a:bodyPr>
          <a:lstStyle/>
          <a:p>
            <a:pPr algn="l">
              <a:lnSpc>
                <a:spcPts val="4899"/>
              </a:lnSpc>
              <a:spcBef>
                <a:spcPct val="0"/>
              </a:spcBef>
            </a:pPr>
            <a:r>
              <a:rPr lang="en-US" sz="3499">
                <a:solidFill>
                  <a:srgbClr val="FFFFFF"/>
                </a:solidFill>
                <a:latin typeface="Raleway"/>
                <a:ea typeface="Raleway"/>
                <a:cs typeface="Raleway"/>
                <a:sym typeface="Raleway"/>
              </a:rPr>
              <a:t>This global community of women’s healthcare professionals are able to connect and exchange professional advice. Members</a:t>
            </a:r>
            <a:r>
              <a:rPr lang="en-US" b="true" sz="3499">
                <a:solidFill>
                  <a:srgbClr val="FFFFFF"/>
                </a:solidFill>
                <a:latin typeface="Raleway Bold"/>
                <a:ea typeface="Raleway Bold"/>
                <a:cs typeface="Raleway Bold"/>
                <a:sym typeface="Raleway Bold"/>
              </a:rPr>
              <a:t> support each other in training and practice, with peer to peer support on workplace issues, non-clinical concerns and managing interpersonal challenges</a:t>
            </a:r>
            <a:r>
              <a:rPr lang="en-US" sz="3499">
                <a:solidFill>
                  <a:srgbClr val="FFFFFF"/>
                </a:solidFill>
                <a:latin typeface="Raleway"/>
                <a:ea typeface="Raleway"/>
                <a:cs typeface="Raleway"/>
                <a:sym typeface="Raleway"/>
              </a:rPr>
              <a:t>.</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001747"/>
        </a:solidFill>
      </p:bgPr>
    </p:bg>
    <p:spTree>
      <p:nvGrpSpPr>
        <p:cNvPr id="1" name=""/>
        <p:cNvGrpSpPr/>
        <p:nvPr/>
      </p:nvGrpSpPr>
      <p:grpSpPr>
        <a:xfrm>
          <a:off x="0" y="0"/>
          <a:ext cx="0" cy="0"/>
          <a:chOff x="0" y="0"/>
          <a:chExt cx="0" cy="0"/>
        </a:xfrm>
      </p:grpSpPr>
      <p:sp>
        <p:nvSpPr>
          <p:cNvPr name="Freeform 2" id="2"/>
          <p:cNvSpPr/>
          <p:nvPr/>
        </p:nvSpPr>
        <p:spPr>
          <a:xfrm flipH="false" flipV="false" rot="0">
            <a:off x="15634610" y="129550"/>
            <a:ext cx="2497790" cy="920439"/>
          </a:xfrm>
          <a:custGeom>
            <a:avLst/>
            <a:gdLst/>
            <a:ahLst/>
            <a:cxnLst/>
            <a:rect r="r" b="b" t="t" l="l"/>
            <a:pathLst>
              <a:path h="920439" w="2497790">
                <a:moveTo>
                  <a:pt x="0" y="0"/>
                </a:moveTo>
                <a:lnTo>
                  <a:pt x="2497790" y="0"/>
                </a:lnTo>
                <a:lnTo>
                  <a:pt x="2497790" y="920439"/>
                </a:lnTo>
                <a:lnTo>
                  <a:pt x="0" y="920439"/>
                </a:lnTo>
                <a:lnTo>
                  <a:pt x="0" y="0"/>
                </a:lnTo>
                <a:close/>
              </a:path>
            </a:pathLst>
          </a:custGeom>
          <a:blipFill>
            <a:blip r:embed="rId2"/>
            <a:stretch>
              <a:fillRect l="0" t="0" r="0" b="0"/>
            </a:stretch>
          </a:blipFill>
        </p:spPr>
      </p:sp>
      <p:sp>
        <p:nvSpPr>
          <p:cNvPr name="Freeform 3" id="3"/>
          <p:cNvSpPr/>
          <p:nvPr/>
        </p:nvSpPr>
        <p:spPr>
          <a:xfrm flipH="false" flipV="false" rot="0">
            <a:off x="14687220" y="125011"/>
            <a:ext cx="3600780" cy="10528517"/>
          </a:xfrm>
          <a:custGeom>
            <a:avLst/>
            <a:gdLst/>
            <a:ahLst/>
            <a:cxnLst/>
            <a:rect r="r" b="b" t="t" l="l"/>
            <a:pathLst>
              <a:path h="10528517" w="3600780">
                <a:moveTo>
                  <a:pt x="0" y="0"/>
                </a:moveTo>
                <a:lnTo>
                  <a:pt x="3600780" y="0"/>
                </a:lnTo>
                <a:lnTo>
                  <a:pt x="3600780" y="10528517"/>
                </a:lnTo>
                <a:lnTo>
                  <a:pt x="0" y="10528517"/>
                </a:lnTo>
                <a:lnTo>
                  <a:pt x="0" y="0"/>
                </a:lnTo>
                <a:close/>
              </a:path>
            </a:pathLst>
          </a:custGeom>
          <a:blipFill>
            <a:blip r:embed="rId3"/>
            <a:stretch>
              <a:fillRect l="-47287" t="0" r="-47287" b="0"/>
            </a:stretch>
          </a:blipFill>
        </p:spPr>
      </p:sp>
      <p:sp>
        <p:nvSpPr>
          <p:cNvPr name="AutoShape 4" id="4"/>
          <p:cNvSpPr/>
          <p:nvPr/>
        </p:nvSpPr>
        <p:spPr>
          <a:xfrm rot="10730282">
            <a:off x="-124875" y="-843555"/>
            <a:ext cx="18537749" cy="1332137"/>
          </a:xfrm>
          <a:prstGeom prst="rect">
            <a:avLst/>
          </a:prstGeom>
          <a:solidFill>
            <a:srgbClr val="880F4E"/>
          </a:solidFill>
        </p:spPr>
      </p:sp>
      <p:sp>
        <p:nvSpPr>
          <p:cNvPr name="TextBox 5" id="5"/>
          <p:cNvSpPr txBox="true"/>
          <p:nvPr/>
        </p:nvSpPr>
        <p:spPr>
          <a:xfrm rot="0">
            <a:off x="1066800" y="1316839"/>
            <a:ext cx="9513570" cy="1323971"/>
          </a:xfrm>
          <a:prstGeom prst="rect">
            <a:avLst/>
          </a:prstGeom>
        </p:spPr>
        <p:txBody>
          <a:bodyPr anchor="t" rtlCol="false" tIns="0" lIns="0" bIns="0" rIns="0">
            <a:spAutoFit/>
          </a:bodyPr>
          <a:lstStyle/>
          <a:p>
            <a:pPr algn="l" marL="0" indent="0" lvl="0">
              <a:lnSpc>
                <a:spcPts val="10500"/>
              </a:lnSpc>
              <a:spcBef>
                <a:spcPct val="0"/>
              </a:spcBef>
            </a:pPr>
            <a:r>
              <a:rPr lang="en-US" b="true" sz="7500">
                <a:solidFill>
                  <a:srgbClr val="FFFFFF"/>
                </a:solidFill>
                <a:latin typeface="Ubuntu Bold"/>
                <a:ea typeface="Ubuntu Bold"/>
                <a:cs typeface="Ubuntu Bold"/>
                <a:sym typeface="Ubuntu Bold"/>
              </a:rPr>
              <a:t>MRCOG qualification</a:t>
            </a:r>
          </a:p>
        </p:txBody>
      </p:sp>
      <p:sp>
        <p:nvSpPr>
          <p:cNvPr name="TextBox 6" id="6"/>
          <p:cNvSpPr txBox="true"/>
          <p:nvPr/>
        </p:nvSpPr>
        <p:spPr>
          <a:xfrm rot="0">
            <a:off x="1066800" y="6826032"/>
            <a:ext cx="12368778" cy="1332230"/>
          </a:xfrm>
          <a:prstGeom prst="rect">
            <a:avLst/>
          </a:prstGeom>
        </p:spPr>
        <p:txBody>
          <a:bodyPr anchor="t" rtlCol="false" tIns="0" lIns="0" bIns="0" rIns="0">
            <a:spAutoFit/>
          </a:bodyPr>
          <a:lstStyle/>
          <a:p>
            <a:pPr algn="l" marL="0" indent="0" lvl="0">
              <a:lnSpc>
                <a:spcPts val="5320"/>
              </a:lnSpc>
              <a:spcBef>
                <a:spcPct val="0"/>
              </a:spcBef>
            </a:pPr>
            <a:r>
              <a:rPr lang="en-US" b="true" sz="3800">
                <a:solidFill>
                  <a:srgbClr val="FFFFFF"/>
                </a:solidFill>
                <a:latin typeface="Raleway Bold"/>
                <a:ea typeface="Raleway Bold"/>
                <a:cs typeface="Raleway Bold"/>
                <a:sym typeface="Raleway Bold"/>
              </a:rPr>
              <a:t>Doctors who have passed all three parts of the exam</a:t>
            </a:r>
            <a:r>
              <a:rPr lang="en-US" b="true" sz="3800">
                <a:solidFill>
                  <a:srgbClr val="FFFFFF"/>
                </a:solidFill>
                <a:latin typeface="Raleway Bold"/>
                <a:ea typeface="Raleway Bold"/>
                <a:cs typeface="Raleway Bold"/>
                <a:sym typeface="Raleway Bold"/>
              </a:rPr>
              <a:t> are eligible for full College membership.</a:t>
            </a:r>
          </a:p>
        </p:txBody>
      </p:sp>
      <p:sp>
        <p:nvSpPr>
          <p:cNvPr name="TextBox 7" id="7"/>
          <p:cNvSpPr txBox="true"/>
          <p:nvPr/>
        </p:nvSpPr>
        <p:spPr>
          <a:xfrm rot="0">
            <a:off x="1066800" y="3230803"/>
            <a:ext cx="12805005" cy="1998980"/>
          </a:xfrm>
          <a:prstGeom prst="rect">
            <a:avLst/>
          </a:prstGeom>
        </p:spPr>
        <p:txBody>
          <a:bodyPr anchor="t" rtlCol="false" tIns="0" lIns="0" bIns="0" rIns="0">
            <a:spAutoFit/>
          </a:bodyPr>
          <a:lstStyle/>
          <a:p>
            <a:pPr algn="l" marL="0" indent="0" lvl="0">
              <a:lnSpc>
                <a:spcPts val="5320"/>
              </a:lnSpc>
              <a:spcBef>
                <a:spcPct val="0"/>
              </a:spcBef>
            </a:pPr>
            <a:r>
              <a:rPr lang="en-US" b="true" sz="3800">
                <a:solidFill>
                  <a:srgbClr val="FFE07B"/>
                </a:solidFill>
                <a:latin typeface="Raleway Bold"/>
                <a:ea typeface="Raleway Bold"/>
                <a:cs typeface="Raleway Bold"/>
                <a:sym typeface="Raleway Bold"/>
              </a:rPr>
              <a:t>The MRCOG is the RCOG’s membership exam, and it is internationally recognised as the gold standard qualification in O&amp;G</a:t>
            </a:r>
          </a:p>
        </p:txBody>
      </p:sp>
      <p:grpSp>
        <p:nvGrpSpPr>
          <p:cNvPr name="Group 8" id="8"/>
          <p:cNvGrpSpPr/>
          <p:nvPr/>
        </p:nvGrpSpPr>
        <p:grpSpPr>
          <a:xfrm rot="-158795">
            <a:off x="-512528" y="9238935"/>
            <a:ext cx="19960262" cy="1661799"/>
            <a:chOff x="0" y="0"/>
            <a:chExt cx="10013378" cy="833668"/>
          </a:xfrm>
        </p:grpSpPr>
        <p:sp>
          <p:nvSpPr>
            <p:cNvPr name="Freeform 9" id="9"/>
            <p:cNvSpPr/>
            <p:nvPr/>
          </p:nvSpPr>
          <p:spPr>
            <a:xfrm flipH="false" flipV="false" rot="0">
              <a:off x="0" y="0"/>
              <a:ext cx="10013379" cy="833668"/>
            </a:xfrm>
            <a:custGeom>
              <a:avLst/>
              <a:gdLst/>
              <a:ahLst/>
              <a:cxnLst/>
              <a:rect r="r" b="b" t="t" l="l"/>
              <a:pathLst>
                <a:path h="833668" w="10013379">
                  <a:moveTo>
                    <a:pt x="0" y="0"/>
                  </a:moveTo>
                  <a:lnTo>
                    <a:pt x="10013379" y="0"/>
                  </a:lnTo>
                  <a:lnTo>
                    <a:pt x="10013379" y="833668"/>
                  </a:lnTo>
                  <a:lnTo>
                    <a:pt x="0" y="833668"/>
                  </a:lnTo>
                  <a:close/>
                </a:path>
              </a:pathLst>
            </a:custGeom>
            <a:solidFill>
              <a:srgbClr val="880F4E"/>
            </a:solidFill>
          </p:spPr>
        </p:sp>
        <p:sp>
          <p:nvSpPr>
            <p:cNvPr name="TextBox 10" id="10"/>
            <p:cNvSpPr txBox="true"/>
            <p:nvPr/>
          </p:nvSpPr>
          <p:spPr>
            <a:xfrm>
              <a:off x="0" y="-38100"/>
              <a:ext cx="10013378" cy="871768"/>
            </a:xfrm>
            <a:prstGeom prst="rect">
              <a:avLst/>
            </a:prstGeom>
          </p:spPr>
          <p:txBody>
            <a:bodyPr anchor="ctr" rtlCol="false" tIns="26670" lIns="26670" bIns="26670" rIns="26670"/>
            <a:lstStyle/>
            <a:p>
              <a:pPr algn="ctr">
                <a:lnSpc>
                  <a:spcPts val="1396"/>
                </a:lnSpc>
              </a:pPr>
            </a:p>
          </p:txBody>
        </p:sp>
      </p:grpSp>
      <p:sp>
        <p:nvSpPr>
          <p:cNvPr name="Freeform 11" id="11"/>
          <p:cNvSpPr/>
          <p:nvPr/>
        </p:nvSpPr>
        <p:spPr>
          <a:xfrm flipH="false" flipV="false" rot="0">
            <a:off x="13146003" y="8006722"/>
            <a:ext cx="3582250" cy="1898593"/>
          </a:xfrm>
          <a:custGeom>
            <a:avLst/>
            <a:gdLst/>
            <a:ahLst/>
            <a:cxnLst/>
            <a:rect r="r" b="b" t="t" l="l"/>
            <a:pathLst>
              <a:path h="1898593" w="3582250">
                <a:moveTo>
                  <a:pt x="0" y="0"/>
                </a:moveTo>
                <a:lnTo>
                  <a:pt x="3582250" y="0"/>
                </a:lnTo>
                <a:lnTo>
                  <a:pt x="3582250" y="1898593"/>
                </a:lnTo>
                <a:lnTo>
                  <a:pt x="0" y="1898593"/>
                </a:lnTo>
                <a:lnTo>
                  <a:pt x="0" y="0"/>
                </a:lnTo>
                <a:close/>
              </a:path>
            </a:pathLst>
          </a:custGeom>
          <a:blipFill>
            <a:blip r:embed="rId4">
              <a:alphaModFix amt="14000"/>
              <a:extLst>
                <a:ext uri="{96DAC541-7B7A-43D3-8B79-37D633B846F1}">
                  <asvg:svgBlip xmlns:asvg="http://schemas.microsoft.com/office/drawing/2016/SVG/main" r:embed="rId5"/>
                </a:ext>
              </a:extLst>
            </a:blip>
            <a:stretch>
              <a:fillRect l="0" t="0" r="0" b="0"/>
            </a:stretch>
          </a:blipFill>
        </p:spPr>
      </p:sp>
      <p:sp>
        <p:nvSpPr>
          <p:cNvPr name="Freeform 12" id="12"/>
          <p:cNvSpPr/>
          <p:nvPr/>
        </p:nvSpPr>
        <p:spPr>
          <a:xfrm flipH="false" flipV="false" rot="0">
            <a:off x="14844712" y="8372950"/>
            <a:ext cx="2200258" cy="1166137"/>
          </a:xfrm>
          <a:custGeom>
            <a:avLst/>
            <a:gdLst/>
            <a:ahLst/>
            <a:cxnLst/>
            <a:rect r="r" b="b" t="t" l="l"/>
            <a:pathLst>
              <a:path h="1166137" w="2200258">
                <a:moveTo>
                  <a:pt x="0" y="0"/>
                </a:moveTo>
                <a:lnTo>
                  <a:pt x="2200258" y="0"/>
                </a:lnTo>
                <a:lnTo>
                  <a:pt x="2200258" y="1166137"/>
                </a:lnTo>
                <a:lnTo>
                  <a:pt x="0" y="116613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3" id="13"/>
          <p:cNvSpPr txBox="true"/>
          <p:nvPr/>
        </p:nvSpPr>
        <p:spPr>
          <a:xfrm rot="0">
            <a:off x="1066800" y="5360452"/>
            <a:ext cx="12805005" cy="1332230"/>
          </a:xfrm>
          <a:prstGeom prst="rect">
            <a:avLst/>
          </a:prstGeom>
        </p:spPr>
        <p:txBody>
          <a:bodyPr anchor="t" rtlCol="false" tIns="0" lIns="0" bIns="0" rIns="0">
            <a:spAutoFit/>
          </a:bodyPr>
          <a:lstStyle/>
          <a:p>
            <a:pPr algn="l" marL="0" indent="0" lvl="0">
              <a:lnSpc>
                <a:spcPts val="5320"/>
              </a:lnSpc>
              <a:spcBef>
                <a:spcPct val="0"/>
              </a:spcBef>
            </a:pPr>
            <a:r>
              <a:rPr lang="en-US" sz="3800">
                <a:solidFill>
                  <a:srgbClr val="FFFFFF"/>
                </a:solidFill>
                <a:latin typeface="Raleway"/>
                <a:ea typeface="Raleway"/>
                <a:cs typeface="Raleway"/>
                <a:sym typeface="Raleway"/>
              </a:rPr>
              <a:t>This three-part assessment is intended for those who wish to specialise globally.</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001747"/>
        </a:solidFill>
      </p:bgPr>
    </p:bg>
    <p:spTree>
      <p:nvGrpSpPr>
        <p:cNvPr id="1" name=""/>
        <p:cNvGrpSpPr/>
        <p:nvPr/>
      </p:nvGrpSpPr>
      <p:grpSpPr>
        <a:xfrm>
          <a:off x="0" y="0"/>
          <a:ext cx="0" cy="0"/>
          <a:chOff x="0" y="0"/>
          <a:chExt cx="0" cy="0"/>
        </a:xfrm>
      </p:grpSpPr>
      <p:sp>
        <p:nvSpPr>
          <p:cNvPr name="Freeform 2" id="2"/>
          <p:cNvSpPr/>
          <p:nvPr/>
        </p:nvSpPr>
        <p:spPr>
          <a:xfrm flipH="false" flipV="false" rot="0">
            <a:off x="14687220" y="129550"/>
            <a:ext cx="3600780" cy="10157450"/>
          </a:xfrm>
          <a:custGeom>
            <a:avLst/>
            <a:gdLst/>
            <a:ahLst/>
            <a:cxnLst/>
            <a:rect r="r" b="b" t="t" l="l"/>
            <a:pathLst>
              <a:path h="10157450" w="3600780">
                <a:moveTo>
                  <a:pt x="0" y="0"/>
                </a:moveTo>
                <a:lnTo>
                  <a:pt x="3600780" y="0"/>
                </a:lnTo>
                <a:lnTo>
                  <a:pt x="3600780" y="10157450"/>
                </a:lnTo>
                <a:lnTo>
                  <a:pt x="0" y="10157450"/>
                </a:lnTo>
                <a:lnTo>
                  <a:pt x="0" y="0"/>
                </a:lnTo>
                <a:close/>
              </a:path>
            </a:pathLst>
          </a:custGeom>
          <a:blipFill>
            <a:blip r:embed="rId2"/>
            <a:stretch>
              <a:fillRect l="-241576" t="0" r="-81558" b="0"/>
            </a:stretch>
          </a:blipFill>
        </p:spPr>
      </p:sp>
      <p:sp>
        <p:nvSpPr>
          <p:cNvPr name="AutoShape 3" id="3"/>
          <p:cNvSpPr/>
          <p:nvPr/>
        </p:nvSpPr>
        <p:spPr>
          <a:xfrm rot="10730282">
            <a:off x="-124875" y="-843555"/>
            <a:ext cx="18537749" cy="1332137"/>
          </a:xfrm>
          <a:prstGeom prst="rect">
            <a:avLst/>
          </a:prstGeom>
          <a:solidFill>
            <a:srgbClr val="880F4E"/>
          </a:solidFill>
        </p:spPr>
      </p:sp>
      <p:sp>
        <p:nvSpPr>
          <p:cNvPr name="TextBox 4" id="4"/>
          <p:cNvSpPr txBox="true"/>
          <p:nvPr/>
        </p:nvSpPr>
        <p:spPr>
          <a:xfrm rot="0">
            <a:off x="1057275" y="1181443"/>
            <a:ext cx="6491288" cy="1323971"/>
          </a:xfrm>
          <a:prstGeom prst="rect">
            <a:avLst/>
          </a:prstGeom>
        </p:spPr>
        <p:txBody>
          <a:bodyPr anchor="t" rtlCol="false" tIns="0" lIns="0" bIns="0" rIns="0">
            <a:spAutoFit/>
          </a:bodyPr>
          <a:lstStyle/>
          <a:p>
            <a:pPr algn="l" marL="0" indent="0" lvl="0">
              <a:lnSpc>
                <a:spcPts val="10500"/>
              </a:lnSpc>
              <a:spcBef>
                <a:spcPct val="0"/>
              </a:spcBef>
            </a:pPr>
            <a:r>
              <a:rPr lang="en-US" b="true" sz="7500">
                <a:solidFill>
                  <a:srgbClr val="FFFFFF"/>
                </a:solidFill>
                <a:latin typeface="Ubuntu Bold"/>
                <a:ea typeface="Ubuntu Bold"/>
                <a:cs typeface="Ubuntu Bold"/>
                <a:sym typeface="Ubuntu Bold"/>
              </a:rPr>
              <a:t>MRCOG Part 1</a:t>
            </a:r>
          </a:p>
        </p:txBody>
      </p:sp>
      <p:sp>
        <p:nvSpPr>
          <p:cNvPr name="TextBox 5" id="5"/>
          <p:cNvSpPr txBox="true"/>
          <p:nvPr/>
        </p:nvSpPr>
        <p:spPr>
          <a:xfrm rot="0">
            <a:off x="1057275" y="3115227"/>
            <a:ext cx="12394560" cy="1735455"/>
          </a:xfrm>
          <a:prstGeom prst="rect">
            <a:avLst/>
          </a:prstGeom>
        </p:spPr>
        <p:txBody>
          <a:bodyPr anchor="t" rtlCol="false" tIns="0" lIns="0" bIns="0" rIns="0">
            <a:spAutoFit/>
          </a:bodyPr>
          <a:lstStyle/>
          <a:p>
            <a:pPr algn="l" marL="0" indent="0" lvl="0">
              <a:lnSpc>
                <a:spcPts val="4620"/>
              </a:lnSpc>
              <a:spcBef>
                <a:spcPct val="0"/>
              </a:spcBef>
            </a:pPr>
            <a:r>
              <a:rPr lang="en-US" sz="3300">
                <a:solidFill>
                  <a:srgbClr val="FFE07B"/>
                </a:solidFill>
                <a:latin typeface="Raleway"/>
                <a:ea typeface="Raleway"/>
                <a:cs typeface="Raleway"/>
                <a:sym typeface="Raleway"/>
              </a:rPr>
              <a:t>The MRCOG Part 1 consists of a computer-based test (CBT) which </a:t>
            </a:r>
            <a:r>
              <a:rPr lang="en-US" b="true" sz="3300">
                <a:solidFill>
                  <a:srgbClr val="FFE07B"/>
                </a:solidFill>
                <a:latin typeface="Raleway Bold"/>
                <a:ea typeface="Raleway Bold"/>
                <a:cs typeface="Raleway Bold"/>
                <a:sym typeface="Raleway Bold"/>
              </a:rPr>
              <a:t>covers the basic and applied sciences relevant to the clinical practice of O&amp;G</a:t>
            </a:r>
          </a:p>
        </p:txBody>
      </p:sp>
      <p:sp>
        <p:nvSpPr>
          <p:cNvPr name="TextBox 6" id="6"/>
          <p:cNvSpPr txBox="true"/>
          <p:nvPr/>
        </p:nvSpPr>
        <p:spPr>
          <a:xfrm rot="0">
            <a:off x="1057275" y="5203950"/>
            <a:ext cx="12394560" cy="2897505"/>
          </a:xfrm>
          <a:prstGeom prst="rect">
            <a:avLst/>
          </a:prstGeom>
        </p:spPr>
        <p:txBody>
          <a:bodyPr anchor="t" rtlCol="false" tIns="0" lIns="0" bIns="0" rIns="0">
            <a:spAutoFit/>
          </a:bodyPr>
          <a:lstStyle/>
          <a:p>
            <a:pPr algn="l" marL="0" indent="0" lvl="0">
              <a:lnSpc>
                <a:spcPts val="4620"/>
              </a:lnSpc>
              <a:spcBef>
                <a:spcPct val="0"/>
              </a:spcBef>
            </a:pPr>
            <a:r>
              <a:rPr lang="en-US" sz="3300">
                <a:solidFill>
                  <a:srgbClr val="FFFFFF"/>
                </a:solidFill>
                <a:latin typeface="Raleway"/>
                <a:ea typeface="Raleway"/>
                <a:cs typeface="Raleway"/>
                <a:sym typeface="Raleway"/>
              </a:rPr>
              <a:t>There are two CBT papers, each consisting of 100 single best answer questions (SBAs). Each paper counts for the same number of marks. There is no minimum score required for each paper and the outcome is determined only by a candidate’s overall (combined) mark. </a:t>
            </a:r>
          </a:p>
        </p:txBody>
      </p:sp>
      <p:grpSp>
        <p:nvGrpSpPr>
          <p:cNvPr name="Group 7" id="7"/>
          <p:cNvGrpSpPr/>
          <p:nvPr/>
        </p:nvGrpSpPr>
        <p:grpSpPr>
          <a:xfrm rot="0">
            <a:off x="-540250" y="8006722"/>
            <a:ext cx="20015705" cy="3353960"/>
            <a:chOff x="0" y="0"/>
            <a:chExt cx="26687607" cy="4471947"/>
          </a:xfrm>
        </p:grpSpPr>
        <p:grpSp>
          <p:nvGrpSpPr>
            <p:cNvPr name="Group 8" id="8"/>
            <p:cNvGrpSpPr/>
            <p:nvPr/>
          </p:nvGrpSpPr>
          <p:grpSpPr>
            <a:xfrm rot="-158795">
              <a:off x="36962" y="1642950"/>
              <a:ext cx="26613682" cy="2215732"/>
              <a:chOff x="0" y="0"/>
              <a:chExt cx="10013378" cy="833668"/>
            </a:xfrm>
          </p:grpSpPr>
          <p:sp>
            <p:nvSpPr>
              <p:cNvPr name="Freeform 9" id="9"/>
              <p:cNvSpPr/>
              <p:nvPr/>
            </p:nvSpPr>
            <p:spPr>
              <a:xfrm flipH="false" flipV="false" rot="0">
                <a:off x="0" y="0"/>
                <a:ext cx="10013379" cy="833668"/>
              </a:xfrm>
              <a:custGeom>
                <a:avLst/>
                <a:gdLst/>
                <a:ahLst/>
                <a:cxnLst/>
                <a:rect r="r" b="b" t="t" l="l"/>
                <a:pathLst>
                  <a:path h="833668" w="10013379">
                    <a:moveTo>
                      <a:pt x="0" y="0"/>
                    </a:moveTo>
                    <a:lnTo>
                      <a:pt x="10013379" y="0"/>
                    </a:lnTo>
                    <a:lnTo>
                      <a:pt x="10013379" y="833668"/>
                    </a:lnTo>
                    <a:lnTo>
                      <a:pt x="0" y="833668"/>
                    </a:lnTo>
                    <a:close/>
                  </a:path>
                </a:pathLst>
              </a:custGeom>
              <a:solidFill>
                <a:srgbClr val="880F4E"/>
              </a:solidFill>
            </p:spPr>
          </p:sp>
          <p:sp>
            <p:nvSpPr>
              <p:cNvPr name="TextBox 10" id="10"/>
              <p:cNvSpPr txBox="true"/>
              <p:nvPr/>
            </p:nvSpPr>
            <p:spPr>
              <a:xfrm>
                <a:off x="0" y="-38100"/>
                <a:ext cx="10013378" cy="871768"/>
              </a:xfrm>
              <a:prstGeom prst="rect">
                <a:avLst/>
              </a:prstGeom>
            </p:spPr>
            <p:txBody>
              <a:bodyPr anchor="ctr" rtlCol="false" tIns="26670" lIns="26670" bIns="26670" rIns="26670"/>
              <a:lstStyle/>
              <a:p>
                <a:pPr algn="ctr">
                  <a:lnSpc>
                    <a:spcPts val="1396"/>
                  </a:lnSpc>
                </a:pPr>
              </a:p>
            </p:txBody>
          </p:sp>
        </p:grpSp>
        <p:sp>
          <p:nvSpPr>
            <p:cNvPr name="Freeform 11" id="11"/>
            <p:cNvSpPr/>
            <p:nvPr/>
          </p:nvSpPr>
          <p:spPr>
            <a:xfrm flipH="false" flipV="false" rot="0">
              <a:off x="18248337" y="0"/>
              <a:ext cx="4776334" cy="2531457"/>
            </a:xfrm>
            <a:custGeom>
              <a:avLst/>
              <a:gdLst/>
              <a:ahLst/>
              <a:cxnLst/>
              <a:rect r="r" b="b" t="t" l="l"/>
              <a:pathLst>
                <a:path h="2531457" w="4776334">
                  <a:moveTo>
                    <a:pt x="0" y="0"/>
                  </a:moveTo>
                  <a:lnTo>
                    <a:pt x="4776334" y="0"/>
                  </a:lnTo>
                  <a:lnTo>
                    <a:pt x="4776334" y="2531457"/>
                  </a:lnTo>
                  <a:lnTo>
                    <a:pt x="0" y="2531457"/>
                  </a:lnTo>
                  <a:lnTo>
                    <a:pt x="0" y="0"/>
                  </a:lnTo>
                  <a:close/>
                </a:path>
              </a:pathLst>
            </a:custGeom>
            <a:blipFill>
              <a:blip r:embed="rId3">
                <a:alphaModFix amt="14000"/>
                <a:extLst>
                  <a:ext uri="{96DAC541-7B7A-43D3-8B79-37D633B846F1}">
                    <asvg:svgBlip xmlns:asvg="http://schemas.microsoft.com/office/drawing/2016/SVG/main" r:embed="rId4"/>
                  </a:ext>
                </a:extLst>
              </a:blip>
              <a:stretch>
                <a:fillRect l="0" t="0" r="0" b="0"/>
              </a:stretch>
            </a:blipFill>
          </p:spPr>
        </p:sp>
        <p:sp>
          <p:nvSpPr>
            <p:cNvPr name="Freeform 12" id="12"/>
            <p:cNvSpPr/>
            <p:nvPr/>
          </p:nvSpPr>
          <p:spPr>
            <a:xfrm flipH="false" flipV="false" rot="0">
              <a:off x="20513282" y="488304"/>
              <a:ext cx="2933678" cy="1554849"/>
            </a:xfrm>
            <a:custGeom>
              <a:avLst/>
              <a:gdLst/>
              <a:ahLst/>
              <a:cxnLst/>
              <a:rect r="r" b="b" t="t" l="l"/>
              <a:pathLst>
                <a:path h="1554849" w="2933678">
                  <a:moveTo>
                    <a:pt x="0" y="0"/>
                  </a:moveTo>
                  <a:lnTo>
                    <a:pt x="2933678" y="0"/>
                  </a:lnTo>
                  <a:lnTo>
                    <a:pt x="2933678" y="1554849"/>
                  </a:lnTo>
                  <a:lnTo>
                    <a:pt x="0" y="155484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001747"/>
        </a:solidFill>
      </p:bgPr>
    </p:bg>
    <p:spTree>
      <p:nvGrpSpPr>
        <p:cNvPr id="1" name=""/>
        <p:cNvGrpSpPr/>
        <p:nvPr/>
      </p:nvGrpSpPr>
      <p:grpSpPr>
        <a:xfrm>
          <a:off x="0" y="0"/>
          <a:ext cx="0" cy="0"/>
          <a:chOff x="0" y="0"/>
          <a:chExt cx="0" cy="0"/>
        </a:xfrm>
      </p:grpSpPr>
      <p:sp>
        <p:nvSpPr>
          <p:cNvPr name="Freeform 2" id="2"/>
          <p:cNvSpPr/>
          <p:nvPr/>
        </p:nvSpPr>
        <p:spPr>
          <a:xfrm flipH="false" flipV="false" rot="0">
            <a:off x="15634610" y="129550"/>
            <a:ext cx="2497790" cy="920439"/>
          </a:xfrm>
          <a:custGeom>
            <a:avLst/>
            <a:gdLst/>
            <a:ahLst/>
            <a:cxnLst/>
            <a:rect r="r" b="b" t="t" l="l"/>
            <a:pathLst>
              <a:path h="920439" w="2497790">
                <a:moveTo>
                  <a:pt x="0" y="0"/>
                </a:moveTo>
                <a:lnTo>
                  <a:pt x="2497790" y="0"/>
                </a:lnTo>
                <a:lnTo>
                  <a:pt x="2497790" y="920439"/>
                </a:lnTo>
                <a:lnTo>
                  <a:pt x="0" y="920439"/>
                </a:lnTo>
                <a:lnTo>
                  <a:pt x="0" y="0"/>
                </a:lnTo>
                <a:close/>
              </a:path>
            </a:pathLst>
          </a:custGeom>
          <a:blipFill>
            <a:blip r:embed="rId2"/>
            <a:stretch>
              <a:fillRect l="0" t="0" r="0" b="0"/>
            </a:stretch>
          </a:blipFill>
        </p:spPr>
      </p:sp>
      <p:sp>
        <p:nvSpPr>
          <p:cNvPr name="Freeform 3" id="3"/>
          <p:cNvSpPr/>
          <p:nvPr/>
        </p:nvSpPr>
        <p:spPr>
          <a:xfrm flipH="false" flipV="false" rot="0">
            <a:off x="14842745" y="182161"/>
            <a:ext cx="3600780" cy="10528517"/>
          </a:xfrm>
          <a:custGeom>
            <a:avLst/>
            <a:gdLst/>
            <a:ahLst/>
            <a:cxnLst/>
            <a:rect r="r" b="b" t="t" l="l"/>
            <a:pathLst>
              <a:path h="10528517" w="3600780">
                <a:moveTo>
                  <a:pt x="0" y="0"/>
                </a:moveTo>
                <a:lnTo>
                  <a:pt x="3600781" y="0"/>
                </a:lnTo>
                <a:lnTo>
                  <a:pt x="3600781" y="10528517"/>
                </a:lnTo>
                <a:lnTo>
                  <a:pt x="0" y="10528517"/>
                </a:lnTo>
                <a:lnTo>
                  <a:pt x="0" y="0"/>
                </a:lnTo>
                <a:close/>
              </a:path>
            </a:pathLst>
          </a:custGeom>
          <a:blipFill>
            <a:blip r:embed="rId3"/>
            <a:stretch>
              <a:fillRect l="-169097" t="0" r="-169097" b="0"/>
            </a:stretch>
          </a:blipFill>
        </p:spPr>
      </p:sp>
      <p:sp>
        <p:nvSpPr>
          <p:cNvPr name="AutoShape 4" id="4"/>
          <p:cNvSpPr/>
          <p:nvPr/>
        </p:nvSpPr>
        <p:spPr>
          <a:xfrm rot="10730282">
            <a:off x="-124875" y="-843555"/>
            <a:ext cx="18537749" cy="1332137"/>
          </a:xfrm>
          <a:prstGeom prst="rect">
            <a:avLst/>
          </a:prstGeom>
          <a:solidFill>
            <a:srgbClr val="880F4E"/>
          </a:solidFill>
        </p:spPr>
      </p:sp>
      <p:sp>
        <p:nvSpPr>
          <p:cNvPr name="TextBox 5" id="5"/>
          <p:cNvSpPr txBox="true"/>
          <p:nvPr/>
        </p:nvSpPr>
        <p:spPr>
          <a:xfrm rot="0">
            <a:off x="1057275" y="3011295"/>
            <a:ext cx="12696065" cy="1671320"/>
          </a:xfrm>
          <a:prstGeom prst="rect">
            <a:avLst/>
          </a:prstGeom>
        </p:spPr>
        <p:txBody>
          <a:bodyPr anchor="t" rtlCol="false" tIns="0" lIns="0" bIns="0" rIns="0">
            <a:spAutoFit/>
          </a:bodyPr>
          <a:lstStyle/>
          <a:p>
            <a:pPr algn="l" marL="0" indent="0" lvl="0">
              <a:lnSpc>
                <a:spcPts val="4479"/>
              </a:lnSpc>
              <a:spcBef>
                <a:spcPct val="0"/>
              </a:spcBef>
            </a:pPr>
            <a:r>
              <a:rPr lang="en-US" b="true" sz="3199">
                <a:solidFill>
                  <a:srgbClr val="FFE07B"/>
                </a:solidFill>
                <a:latin typeface="Raleway Bold"/>
                <a:ea typeface="Raleway Bold"/>
                <a:cs typeface="Raleway Bold"/>
                <a:sym typeface="Raleway Bold"/>
              </a:rPr>
              <a:t>Candidates must pass the MRCOG Part 1 before taking the MRCOG Part 2. The MRCOG Part 2 exam assesses the application of candidates’ knowledge in clinical scenarios</a:t>
            </a:r>
          </a:p>
        </p:txBody>
      </p:sp>
      <p:sp>
        <p:nvSpPr>
          <p:cNvPr name="TextBox 6" id="6"/>
          <p:cNvSpPr txBox="true"/>
          <p:nvPr/>
        </p:nvSpPr>
        <p:spPr>
          <a:xfrm rot="0">
            <a:off x="1057275" y="5076825"/>
            <a:ext cx="11849189" cy="3919220"/>
          </a:xfrm>
          <a:prstGeom prst="rect">
            <a:avLst/>
          </a:prstGeom>
        </p:spPr>
        <p:txBody>
          <a:bodyPr anchor="t" rtlCol="false" tIns="0" lIns="0" bIns="0" rIns="0">
            <a:spAutoFit/>
          </a:bodyPr>
          <a:lstStyle/>
          <a:p>
            <a:pPr algn="l">
              <a:lnSpc>
                <a:spcPts val="4480"/>
              </a:lnSpc>
            </a:pPr>
            <a:r>
              <a:rPr lang="en-US" sz="3200">
                <a:solidFill>
                  <a:srgbClr val="FFFFFF"/>
                </a:solidFill>
                <a:latin typeface="Raleway"/>
                <a:ea typeface="Raleway"/>
                <a:cs typeface="Raleway"/>
                <a:sym typeface="Raleway"/>
              </a:rPr>
              <a:t>Like the MRCOG Part 1, there are two CBT papers which count for the same number of marks. Each paper consists of two question formats: </a:t>
            </a:r>
          </a:p>
          <a:p>
            <a:pPr algn="l">
              <a:lnSpc>
                <a:spcPts val="4480"/>
              </a:lnSpc>
            </a:pPr>
          </a:p>
          <a:p>
            <a:pPr algn="l" marL="690881" indent="-345440" lvl="1">
              <a:lnSpc>
                <a:spcPts val="4480"/>
              </a:lnSpc>
              <a:buFont typeface="Arial"/>
              <a:buChar char="•"/>
            </a:pPr>
            <a:r>
              <a:rPr lang="en-US" b="true" sz="3200">
                <a:solidFill>
                  <a:srgbClr val="FFFFFF"/>
                </a:solidFill>
                <a:latin typeface="Raleway Bold"/>
                <a:ea typeface="Raleway Bold"/>
                <a:cs typeface="Raleway Bold"/>
                <a:sym typeface="Raleway Bold"/>
              </a:rPr>
              <a:t>Single best answer questions (SBAs) </a:t>
            </a:r>
            <a:r>
              <a:rPr lang="en-US" sz="3200">
                <a:solidFill>
                  <a:srgbClr val="FFFFFF"/>
                </a:solidFill>
                <a:latin typeface="Raleway"/>
                <a:ea typeface="Raleway"/>
                <a:cs typeface="Raleway"/>
                <a:sym typeface="Raleway"/>
              </a:rPr>
              <a:t>- 40% of total mark</a:t>
            </a:r>
          </a:p>
          <a:p>
            <a:pPr algn="l" marL="690881" indent="-345440" lvl="1">
              <a:lnSpc>
                <a:spcPts val="4480"/>
              </a:lnSpc>
              <a:buFont typeface="Arial"/>
              <a:buChar char="•"/>
            </a:pPr>
            <a:r>
              <a:rPr lang="en-US" b="true" sz="3200">
                <a:solidFill>
                  <a:srgbClr val="FFFFFF"/>
                </a:solidFill>
                <a:latin typeface="Raleway Bold"/>
                <a:ea typeface="Raleway Bold"/>
                <a:cs typeface="Raleway Bold"/>
                <a:sym typeface="Raleway Bold"/>
              </a:rPr>
              <a:t>Extended matching questions (EMQs)</a:t>
            </a:r>
            <a:r>
              <a:rPr lang="en-US" sz="3200">
                <a:solidFill>
                  <a:srgbClr val="FFFFFF"/>
                </a:solidFill>
                <a:latin typeface="Raleway"/>
                <a:ea typeface="Raleway"/>
                <a:cs typeface="Raleway"/>
                <a:sym typeface="Raleway"/>
              </a:rPr>
              <a:t> - 60% of total mark</a:t>
            </a:r>
          </a:p>
          <a:p>
            <a:pPr algn="l" marL="0" indent="0" lvl="0">
              <a:lnSpc>
                <a:spcPts val="4480"/>
              </a:lnSpc>
              <a:spcBef>
                <a:spcPct val="0"/>
              </a:spcBef>
            </a:pPr>
          </a:p>
        </p:txBody>
      </p:sp>
      <p:grpSp>
        <p:nvGrpSpPr>
          <p:cNvPr name="Group 7" id="7"/>
          <p:cNvGrpSpPr/>
          <p:nvPr/>
        </p:nvGrpSpPr>
        <p:grpSpPr>
          <a:xfrm rot="0">
            <a:off x="-540250" y="8006722"/>
            <a:ext cx="20015705" cy="3353960"/>
            <a:chOff x="0" y="0"/>
            <a:chExt cx="26687607" cy="4471947"/>
          </a:xfrm>
        </p:grpSpPr>
        <p:grpSp>
          <p:nvGrpSpPr>
            <p:cNvPr name="Group 8" id="8"/>
            <p:cNvGrpSpPr/>
            <p:nvPr/>
          </p:nvGrpSpPr>
          <p:grpSpPr>
            <a:xfrm rot="-158795">
              <a:off x="36962" y="1642950"/>
              <a:ext cx="26613682" cy="2215732"/>
              <a:chOff x="0" y="0"/>
              <a:chExt cx="10013378" cy="833668"/>
            </a:xfrm>
          </p:grpSpPr>
          <p:sp>
            <p:nvSpPr>
              <p:cNvPr name="Freeform 9" id="9"/>
              <p:cNvSpPr/>
              <p:nvPr/>
            </p:nvSpPr>
            <p:spPr>
              <a:xfrm flipH="false" flipV="false" rot="0">
                <a:off x="0" y="0"/>
                <a:ext cx="10013379" cy="833668"/>
              </a:xfrm>
              <a:custGeom>
                <a:avLst/>
                <a:gdLst/>
                <a:ahLst/>
                <a:cxnLst/>
                <a:rect r="r" b="b" t="t" l="l"/>
                <a:pathLst>
                  <a:path h="833668" w="10013379">
                    <a:moveTo>
                      <a:pt x="0" y="0"/>
                    </a:moveTo>
                    <a:lnTo>
                      <a:pt x="10013379" y="0"/>
                    </a:lnTo>
                    <a:lnTo>
                      <a:pt x="10013379" y="833668"/>
                    </a:lnTo>
                    <a:lnTo>
                      <a:pt x="0" y="833668"/>
                    </a:lnTo>
                    <a:close/>
                  </a:path>
                </a:pathLst>
              </a:custGeom>
              <a:solidFill>
                <a:srgbClr val="880F4E"/>
              </a:solidFill>
            </p:spPr>
          </p:sp>
          <p:sp>
            <p:nvSpPr>
              <p:cNvPr name="TextBox 10" id="10"/>
              <p:cNvSpPr txBox="true"/>
              <p:nvPr/>
            </p:nvSpPr>
            <p:spPr>
              <a:xfrm>
                <a:off x="0" y="-38100"/>
                <a:ext cx="10013378" cy="871768"/>
              </a:xfrm>
              <a:prstGeom prst="rect">
                <a:avLst/>
              </a:prstGeom>
            </p:spPr>
            <p:txBody>
              <a:bodyPr anchor="ctr" rtlCol="false" tIns="26670" lIns="26670" bIns="26670" rIns="26670"/>
              <a:lstStyle/>
              <a:p>
                <a:pPr algn="ctr">
                  <a:lnSpc>
                    <a:spcPts val="1396"/>
                  </a:lnSpc>
                </a:pPr>
              </a:p>
            </p:txBody>
          </p:sp>
        </p:grpSp>
        <p:sp>
          <p:nvSpPr>
            <p:cNvPr name="Freeform 11" id="11"/>
            <p:cNvSpPr/>
            <p:nvPr/>
          </p:nvSpPr>
          <p:spPr>
            <a:xfrm flipH="false" flipV="false" rot="0">
              <a:off x="18248337" y="0"/>
              <a:ext cx="4776334" cy="2531457"/>
            </a:xfrm>
            <a:custGeom>
              <a:avLst/>
              <a:gdLst/>
              <a:ahLst/>
              <a:cxnLst/>
              <a:rect r="r" b="b" t="t" l="l"/>
              <a:pathLst>
                <a:path h="2531457" w="4776334">
                  <a:moveTo>
                    <a:pt x="0" y="0"/>
                  </a:moveTo>
                  <a:lnTo>
                    <a:pt x="4776334" y="0"/>
                  </a:lnTo>
                  <a:lnTo>
                    <a:pt x="4776334" y="2531457"/>
                  </a:lnTo>
                  <a:lnTo>
                    <a:pt x="0" y="2531457"/>
                  </a:lnTo>
                  <a:lnTo>
                    <a:pt x="0" y="0"/>
                  </a:lnTo>
                  <a:close/>
                </a:path>
              </a:pathLst>
            </a:custGeom>
            <a:blipFill>
              <a:blip r:embed="rId4">
                <a:alphaModFix amt="14000"/>
                <a:extLst>
                  <a:ext uri="{96DAC541-7B7A-43D3-8B79-37D633B846F1}">
                    <asvg:svgBlip xmlns:asvg="http://schemas.microsoft.com/office/drawing/2016/SVG/main" r:embed="rId5"/>
                  </a:ext>
                </a:extLst>
              </a:blip>
              <a:stretch>
                <a:fillRect l="0" t="0" r="0" b="0"/>
              </a:stretch>
            </a:blipFill>
          </p:spPr>
        </p:sp>
        <p:sp>
          <p:nvSpPr>
            <p:cNvPr name="Freeform 12" id="12"/>
            <p:cNvSpPr/>
            <p:nvPr/>
          </p:nvSpPr>
          <p:spPr>
            <a:xfrm flipH="false" flipV="false" rot="0">
              <a:off x="20513282" y="488304"/>
              <a:ext cx="2933678" cy="1554849"/>
            </a:xfrm>
            <a:custGeom>
              <a:avLst/>
              <a:gdLst/>
              <a:ahLst/>
              <a:cxnLst/>
              <a:rect r="r" b="b" t="t" l="l"/>
              <a:pathLst>
                <a:path h="1554849" w="2933678">
                  <a:moveTo>
                    <a:pt x="0" y="0"/>
                  </a:moveTo>
                  <a:lnTo>
                    <a:pt x="2933678" y="0"/>
                  </a:lnTo>
                  <a:lnTo>
                    <a:pt x="2933678" y="1554849"/>
                  </a:lnTo>
                  <a:lnTo>
                    <a:pt x="0" y="155484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sp>
        <p:nvSpPr>
          <p:cNvPr name="TextBox 13" id="13"/>
          <p:cNvSpPr txBox="true"/>
          <p:nvPr/>
        </p:nvSpPr>
        <p:spPr>
          <a:xfrm rot="0">
            <a:off x="1057275" y="1125349"/>
            <a:ext cx="6491288" cy="1323971"/>
          </a:xfrm>
          <a:prstGeom prst="rect">
            <a:avLst/>
          </a:prstGeom>
        </p:spPr>
        <p:txBody>
          <a:bodyPr anchor="t" rtlCol="false" tIns="0" lIns="0" bIns="0" rIns="0">
            <a:spAutoFit/>
          </a:bodyPr>
          <a:lstStyle/>
          <a:p>
            <a:pPr algn="l" marL="0" indent="0" lvl="0">
              <a:lnSpc>
                <a:spcPts val="10500"/>
              </a:lnSpc>
              <a:spcBef>
                <a:spcPct val="0"/>
              </a:spcBef>
            </a:pPr>
            <a:r>
              <a:rPr lang="en-US" b="true" sz="7500">
                <a:solidFill>
                  <a:srgbClr val="FFFFFF"/>
                </a:solidFill>
                <a:latin typeface="Ubuntu Bold"/>
                <a:ea typeface="Ubuntu Bold"/>
                <a:cs typeface="Ubuntu Bold"/>
                <a:sym typeface="Ubuntu Bold"/>
              </a:rPr>
              <a:t>MRCOG Part 2</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001747"/>
        </a:solidFill>
      </p:bgPr>
    </p:bg>
    <p:spTree>
      <p:nvGrpSpPr>
        <p:cNvPr id="1" name=""/>
        <p:cNvGrpSpPr/>
        <p:nvPr/>
      </p:nvGrpSpPr>
      <p:grpSpPr>
        <a:xfrm>
          <a:off x="0" y="0"/>
          <a:ext cx="0" cy="0"/>
          <a:chOff x="0" y="0"/>
          <a:chExt cx="0" cy="0"/>
        </a:xfrm>
      </p:grpSpPr>
      <p:sp>
        <p:nvSpPr>
          <p:cNvPr name="Freeform 2" id="2"/>
          <p:cNvSpPr/>
          <p:nvPr/>
        </p:nvSpPr>
        <p:spPr>
          <a:xfrm flipH="false" flipV="false" rot="0">
            <a:off x="15634610" y="129550"/>
            <a:ext cx="2497790" cy="920439"/>
          </a:xfrm>
          <a:custGeom>
            <a:avLst/>
            <a:gdLst/>
            <a:ahLst/>
            <a:cxnLst/>
            <a:rect r="r" b="b" t="t" l="l"/>
            <a:pathLst>
              <a:path h="920439" w="2497790">
                <a:moveTo>
                  <a:pt x="0" y="0"/>
                </a:moveTo>
                <a:lnTo>
                  <a:pt x="2497790" y="0"/>
                </a:lnTo>
                <a:lnTo>
                  <a:pt x="2497790" y="920439"/>
                </a:lnTo>
                <a:lnTo>
                  <a:pt x="0" y="920439"/>
                </a:lnTo>
                <a:lnTo>
                  <a:pt x="0" y="0"/>
                </a:lnTo>
                <a:close/>
              </a:path>
            </a:pathLst>
          </a:custGeom>
          <a:blipFill>
            <a:blip r:embed="rId2"/>
            <a:stretch>
              <a:fillRect l="0" t="0" r="0" b="0"/>
            </a:stretch>
          </a:blipFill>
        </p:spPr>
      </p:sp>
      <p:sp>
        <p:nvSpPr>
          <p:cNvPr name="Freeform 3" id="3"/>
          <p:cNvSpPr/>
          <p:nvPr/>
        </p:nvSpPr>
        <p:spPr>
          <a:xfrm flipH="false" flipV="false" rot="0">
            <a:off x="14687220" y="125011"/>
            <a:ext cx="3600780" cy="10528517"/>
          </a:xfrm>
          <a:custGeom>
            <a:avLst/>
            <a:gdLst/>
            <a:ahLst/>
            <a:cxnLst/>
            <a:rect r="r" b="b" t="t" l="l"/>
            <a:pathLst>
              <a:path h="10528517" w="3600780">
                <a:moveTo>
                  <a:pt x="0" y="0"/>
                </a:moveTo>
                <a:lnTo>
                  <a:pt x="3600780" y="0"/>
                </a:lnTo>
                <a:lnTo>
                  <a:pt x="3600780" y="10528517"/>
                </a:lnTo>
                <a:lnTo>
                  <a:pt x="0" y="10528517"/>
                </a:lnTo>
                <a:lnTo>
                  <a:pt x="0" y="0"/>
                </a:lnTo>
                <a:close/>
              </a:path>
            </a:pathLst>
          </a:custGeom>
          <a:blipFill>
            <a:blip r:embed="rId3"/>
            <a:stretch>
              <a:fillRect l="-169696" t="0" r="-169696" b="0"/>
            </a:stretch>
          </a:blipFill>
        </p:spPr>
      </p:sp>
      <p:sp>
        <p:nvSpPr>
          <p:cNvPr name="AutoShape 4" id="4"/>
          <p:cNvSpPr/>
          <p:nvPr/>
        </p:nvSpPr>
        <p:spPr>
          <a:xfrm rot="10730282">
            <a:off x="-124875" y="-843555"/>
            <a:ext cx="18537749" cy="1332137"/>
          </a:xfrm>
          <a:prstGeom prst="rect">
            <a:avLst/>
          </a:prstGeom>
          <a:solidFill>
            <a:srgbClr val="880F4E"/>
          </a:solidFill>
        </p:spPr>
      </p:sp>
      <p:sp>
        <p:nvSpPr>
          <p:cNvPr name="TextBox 5" id="5"/>
          <p:cNvSpPr txBox="true"/>
          <p:nvPr/>
        </p:nvSpPr>
        <p:spPr>
          <a:xfrm rot="0">
            <a:off x="1038225" y="1125349"/>
            <a:ext cx="6491288" cy="1323971"/>
          </a:xfrm>
          <a:prstGeom prst="rect">
            <a:avLst/>
          </a:prstGeom>
        </p:spPr>
        <p:txBody>
          <a:bodyPr anchor="t" rtlCol="false" tIns="0" lIns="0" bIns="0" rIns="0">
            <a:spAutoFit/>
          </a:bodyPr>
          <a:lstStyle/>
          <a:p>
            <a:pPr algn="l" marL="0" indent="0" lvl="0">
              <a:lnSpc>
                <a:spcPts val="10500"/>
              </a:lnSpc>
              <a:spcBef>
                <a:spcPct val="0"/>
              </a:spcBef>
            </a:pPr>
            <a:r>
              <a:rPr lang="en-US" b="true" sz="7500">
                <a:solidFill>
                  <a:srgbClr val="FFFFFF"/>
                </a:solidFill>
                <a:latin typeface="Ubuntu Bold"/>
                <a:ea typeface="Ubuntu Bold"/>
                <a:cs typeface="Ubuntu Bold"/>
                <a:sym typeface="Ubuntu Bold"/>
              </a:rPr>
              <a:t>MRCOG Part 3</a:t>
            </a:r>
          </a:p>
        </p:txBody>
      </p:sp>
      <p:sp>
        <p:nvSpPr>
          <p:cNvPr name="TextBox 6" id="6"/>
          <p:cNvSpPr txBox="true"/>
          <p:nvPr/>
        </p:nvSpPr>
        <p:spPr>
          <a:xfrm rot="0">
            <a:off x="1038225" y="2725805"/>
            <a:ext cx="12249999" cy="1101090"/>
          </a:xfrm>
          <a:prstGeom prst="rect">
            <a:avLst/>
          </a:prstGeom>
        </p:spPr>
        <p:txBody>
          <a:bodyPr anchor="t" rtlCol="false" tIns="0" lIns="0" bIns="0" rIns="0">
            <a:spAutoFit/>
          </a:bodyPr>
          <a:lstStyle/>
          <a:p>
            <a:pPr algn="l" marL="0" indent="0" lvl="0">
              <a:lnSpc>
                <a:spcPts val="4409"/>
              </a:lnSpc>
              <a:spcBef>
                <a:spcPct val="0"/>
              </a:spcBef>
            </a:pPr>
            <a:r>
              <a:rPr lang="en-US" b="true" sz="3150">
                <a:solidFill>
                  <a:srgbClr val="FFE07B"/>
                </a:solidFill>
                <a:latin typeface="Raleway Bold"/>
                <a:ea typeface="Raleway Bold"/>
                <a:cs typeface="Raleway Bold"/>
                <a:sym typeface="Raleway Bold"/>
              </a:rPr>
              <a:t>The MRCOG Part 3 is a clinical assessment of knowledge, skills, attitudes and competencies</a:t>
            </a:r>
          </a:p>
        </p:txBody>
      </p:sp>
      <p:sp>
        <p:nvSpPr>
          <p:cNvPr name="TextBox 7" id="7"/>
          <p:cNvSpPr txBox="true"/>
          <p:nvPr/>
        </p:nvSpPr>
        <p:spPr>
          <a:xfrm rot="0">
            <a:off x="1028700" y="4103120"/>
            <a:ext cx="12249999" cy="5225415"/>
          </a:xfrm>
          <a:prstGeom prst="rect">
            <a:avLst/>
          </a:prstGeom>
        </p:spPr>
        <p:txBody>
          <a:bodyPr anchor="t" rtlCol="false" tIns="0" lIns="0" bIns="0" rIns="0">
            <a:spAutoFit/>
          </a:bodyPr>
          <a:lstStyle/>
          <a:p>
            <a:pPr algn="l">
              <a:lnSpc>
                <a:spcPts val="4409"/>
              </a:lnSpc>
            </a:pPr>
            <a:r>
              <a:rPr lang="en-US" sz="3150">
                <a:solidFill>
                  <a:srgbClr val="FFFFFF"/>
                </a:solidFill>
                <a:latin typeface="Raleway"/>
                <a:ea typeface="Raleway"/>
                <a:cs typeface="Raleway"/>
                <a:sym typeface="Raleway"/>
              </a:rPr>
              <a:t>The MRCOG Part 3 exam consists of </a:t>
            </a:r>
            <a:r>
              <a:rPr lang="en-US" sz="3150" b="true">
                <a:solidFill>
                  <a:srgbClr val="FFFFFF"/>
                </a:solidFill>
                <a:latin typeface="Raleway Bold"/>
                <a:ea typeface="Raleway Bold"/>
                <a:cs typeface="Raleway Bold"/>
                <a:sym typeface="Raleway Bold"/>
              </a:rPr>
              <a:t>14 tasks</a:t>
            </a:r>
            <a:r>
              <a:rPr lang="en-US" sz="3150">
                <a:solidFill>
                  <a:srgbClr val="FFFFFF"/>
                </a:solidFill>
                <a:latin typeface="Raleway"/>
                <a:ea typeface="Raleway"/>
                <a:cs typeface="Raleway"/>
                <a:sym typeface="Raleway"/>
              </a:rPr>
              <a:t> </a:t>
            </a:r>
            <a:r>
              <a:rPr lang="en-US" sz="3150" b="true">
                <a:solidFill>
                  <a:srgbClr val="FFFFFF"/>
                </a:solidFill>
                <a:latin typeface="Raleway Bold"/>
                <a:ea typeface="Raleway Bold"/>
                <a:cs typeface="Raleway Bold"/>
                <a:sym typeface="Raleway Bold"/>
              </a:rPr>
              <a:t>in a circuit</a:t>
            </a:r>
            <a:r>
              <a:rPr lang="en-US" sz="3150">
                <a:solidFill>
                  <a:srgbClr val="FFFFFF"/>
                </a:solidFill>
                <a:latin typeface="Raleway"/>
                <a:ea typeface="Raleway"/>
                <a:cs typeface="Raleway"/>
                <a:sym typeface="Raleway"/>
              </a:rPr>
              <a:t>, each task based on one of the 14 modules detailed in the syllabus. </a:t>
            </a:r>
            <a:r>
              <a:rPr lang="en-US" sz="3150">
                <a:solidFill>
                  <a:srgbClr val="FFFFFF"/>
                </a:solidFill>
                <a:latin typeface="Raleway"/>
                <a:ea typeface="Raleway"/>
                <a:cs typeface="Raleway"/>
                <a:sym typeface="Raleway"/>
              </a:rPr>
              <a:t>Each of the modules is assessed in the context of five domains:</a:t>
            </a:r>
          </a:p>
          <a:p>
            <a:pPr algn="l">
              <a:lnSpc>
                <a:spcPts val="2047"/>
              </a:lnSpc>
            </a:pPr>
          </a:p>
          <a:p>
            <a:pPr algn="l" marL="680085" indent="-340042" lvl="1">
              <a:lnSpc>
                <a:spcPts val="4409"/>
              </a:lnSpc>
              <a:buFont typeface="Arial"/>
              <a:buChar char="•"/>
            </a:pPr>
            <a:r>
              <a:rPr lang="en-US" sz="3150">
                <a:solidFill>
                  <a:srgbClr val="FFFFFF"/>
                </a:solidFill>
                <a:latin typeface="Raleway"/>
                <a:ea typeface="Raleway"/>
                <a:cs typeface="Raleway"/>
                <a:sym typeface="Raleway"/>
              </a:rPr>
              <a:t>Patient safety</a:t>
            </a:r>
          </a:p>
          <a:p>
            <a:pPr algn="l" marL="680085" indent="-340042" lvl="1">
              <a:lnSpc>
                <a:spcPts val="4409"/>
              </a:lnSpc>
              <a:buFont typeface="Arial"/>
              <a:buChar char="•"/>
            </a:pPr>
            <a:r>
              <a:rPr lang="en-US" sz="3150">
                <a:solidFill>
                  <a:srgbClr val="FFFFFF"/>
                </a:solidFill>
                <a:latin typeface="Raleway"/>
                <a:ea typeface="Raleway"/>
                <a:cs typeface="Raleway"/>
                <a:sym typeface="Raleway"/>
              </a:rPr>
              <a:t>Communication with patients and their relatives</a:t>
            </a:r>
          </a:p>
          <a:p>
            <a:pPr algn="l" marL="680085" indent="-340042" lvl="1">
              <a:lnSpc>
                <a:spcPts val="4409"/>
              </a:lnSpc>
              <a:buFont typeface="Arial"/>
              <a:buChar char="•"/>
            </a:pPr>
            <a:r>
              <a:rPr lang="en-US" sz="3150">
                <a:solidFill>
                  <a:srgbClr val="FFFFFF"/>
                </a:solidFill>
                <a:latin typeface="Raleway"/>
                <a:ea typeface="Raleway"/>
                <a:cs typeface="Raleway"/>
                <a:sym typeface="Raleway"/>
              </a:rPr>
              <a:t>Communication with colleagues</a:t>
            </a:r>
          </a:p>
          <a:p>
            <a:pPr algn="l" marL="680085" indent="-340042" lvl="1">
              <a:lnSpc>
                <a:spcPts val="4409"/>
              </a:lnSpc>
              <a:buFont typeface="Arial"/>
              <a:buChar char="•"/>
            </a:pPr>
            <a:r>
              <a:rPr lang="en-US" sz="3150">
                <a:solidFill>
                  <a:srgbClr val="FFFFFF"/>
                </a:solidFill>
                <a:latin typeface="Raleway"/>
                <a:ea typeface="Raleway"/>
                <a:cs typeface="Raleway"/>
                <a:sym typeface="Raleway"/>
              </a:rPr>
              <a:t>Information gathering</a:t>
            </a:r>
          </a:p>
          <a:p>
            <a:pPr algn="l" marL="680085" indent="-340042" lvl="1">
              <a:lnSpc>
                <a:spcPts val="4409"/>
              </a:lnSpc>
              <a:buFont typeface="Arial"/>
              <a:buChar char="•"/>
            </a:pPr>
            <a:r>
              <a:rPr lang="en-US" sz="3150">
                <a:solidFill>
                  <a:srgbClr val="FFFFFF"/>
                </a:solidFill>
                <a:latin typeface="Raleway"/>
                <a:ea typeface="Raleway"/>
                <a:cs typeface="Raleway"/>
                <a:sym typeface="Raleway"/>
              </a:rPr>
              <a:t>Applied clinical knowledge</a:t>
            </a:r>
          </a:p>
          <a:p>
            <a:pPr algn="l" marL="0" indent="0" lvl="0">
              <a:lnSpc>
                <a:spcPts val="4409"/>
              </a:lnSpc>
              <a:spcBef>
                <a:spcPct val="0"/>
              </a:spcBef>
            </a:pPr>
          </a:p>
        </p:txBody>
      </p:sp>
      <p:grpSp>
        <p:nvGrpSpPr>
          <p:cNvPr name="Group 8" id="8"/>
          <p:cNvGrpSpPr/>
          <p:nvPr/>
        </p:nvGrpSpPr>
        <p:grpSpPr>
          <a:xfrm rot="0">
            <a:off x="-540250" y="8006722"/>
            <a:ext cx="20015705" cy="3353960"/>
            <a:chOff x="0" y="0"/>
            <a:chExt cx="26687607" cy="4471947"/>
          </a:xfrm>
        </p:grpSpPr>
        <p:grpSp>
          <p:nvGrpSpPr>
            <p:cNvPr name="Group 9" id="9"/>
            <p:cNvGrpSpPr/>
            <p:nvPr/>
          </p:nvGrpSpPr>
          <p:grpSpPr>
            <a:xfrm rot="-158795">
              <a:off x="36962" y="1642950"/>
              <a:ext cx="26613682" cy="2215732"/>
              <a:chOff x="0" y="0"/>
              <a:chExt cx="10013378" cy="833668"/>
            </a:xfrm>
          </p:grpSpPr>
          <p:sp>
            <p:nvSpPr>
              <p:cNvPr name="Freeform 10" id="10"/>
              <p:cNvSpPr/>
              <p:nvPr/>
            </p:nvSpPr>
            <p:spPr>
              <a:xfrm flipH="false" flipV="false" rot="0">
                <a:off x="0" y="0"/>
                <a:ext cx="10013379" cy="833668"/>
              </a:xfrm>
              <a:custGeom>
                <a:avLst/>
                <a:gdLst/>
                <a:ahLst/>
                <a:cxnLst/>
                <a:rect r="r" b="b" t="t" l="l"/>
                <a:pathLst>
                  <a:path h="833668" w="10013379">
                    <a:moveTo>
                      <a:pt x="0" y="0"/>
                    </a:moveTo>
                    <a:lnTo>
                      <a:pt x="10013379" y="0"/>
                    </a:lnTo>
                    <a:lnTo>
                      <a:pt x="10013379" y="833668"/>
                    </a:lnTo>
                    <a:lnTo>
                      <a:pt x="0" y="833668"/>
                    </a:lnTo>
                    <a:close/>
                  </a:path>
                </a:pathLst>
              </a:custGeom>
              <a:solidFill>
                <a:srgbClr val="880F4E"/>
              </a:solidFill>
            </p:spPr>
          </p:sp>
          <p:sp>
            <p:nvSpPr>
              <p:cNvPr name="TextBox 11" id="11"/>
              <p:cNvSpPr txBox="true"/>
              <p:nvPr/>
            </p:nvSpPr>
            <p:spPr>
              <a:xfrm>
                <a:off x="0" y="-38100"/>
                <a:ext cx="10013378" cy="871768"/>
              </a:xfrm>
              <a:prstGeom prst="rect">
                <a:avLst/>
              </a:prstGeom>
            </p:spPr>
            <p:txBody>
              <a:bodyPr anchor="ctr" rtlCol="false" tIns="26670" lIns="26670" bIns="26670" rIns="26670"/>
              <a:lstStyle/>
              <a:p>
                <a:pPr algn="ctr">
                  <a:lnSpc>
                    <a:spcPts val="1396"/>
                  </a:lnSpc>
                </a:pPr>
              </a:p>
            </p:txBody>
          </p:sp>
        </p:grpSp>
        <p:sp>
          <p:nvSpPr>
            <p:cNvPr name="Freeform 12" id="12"/>
            <p:cNvSpPr/>
            <p:nvPr/>
          </p:nvSpPr>
          <p:spPr>
            <a:xfrm flipH="false" flipV="false" rot="0">
              <a:off x="18248337" y="0"/>
              <a:ext cx="4776334" cy="2531457"/>
            </a:xfrm>
            <a:custGeom>
              <a:avLst/>
              <a:gdLst/>
              <a:ahLst/>
              <a:cxnLst/>
              <a:rect r="r" b="b" t="t" l="l"/>
              <a:pathLst>
                <a:path h="2531457" w="4776334">
                  <a:moveTo>
                    <a:pt x="0" y="0"/>
                  </a:moveTo>
                  <a:lnTo>
                    <a:pt x="4776334" y="0"/>
                  </a:lnTo>
                  <a:lnTo>
                    <a:pt x="4776334" y="2531457"/>
                  </a:lnTo>
                  <a:lnTo>
                    <a:pt x="0" y="2531457"/>
                  </a:lnTo>
                  <a:lnTo>
                    <a:pt x="0" y="0"/>
                  </a:lnTo>
                  <a:close/>
                </a:path>
              </a:pathLst>
            </a:custGeom>
            <a:blipFill>
              <a:blip r:embed="rId4">
                <a:alphaModFix amt="14000"/>
                <a:extLst>
                  <a:ext uri="{96DAC541-7B7A-43D3-8B79-37D633B846F1}">
                    <asvg:svgBlip xmlns:asvg="http://schemas.microsoft.com/office/drawing/2016/SVG/main" r:embed="rId5"/>
                  </a:ext>
                </a:extLst>
              </a:blip>
              <a:stretch>
                <a:fillRect l="0" t="0" r="0" b="0"/>
              </a:stretch>
            </a:blipFill>
          </p:spPr>
        </p:sp>
        <p:sp>
          <p:nvSpPr>
            <p:cNvPr name="Freeform 13" id="13"/>
            <p:cNvSpPr/>
            <p:nvPr/>
          </p:nvSpPr>
          <p:spPr>
            <a:xfrm flipH="false" flipV="false" rot="0">
              <a:off x="20513282" y="488304"/>
              <a:ext cx="2933678" cy="1554849"/>
            </a:xfrm>
            <a:custGeom>
              <a:avLst/>
              <a:gdLst/>
              <a:ahLst/>
              <a:cxnLst/>
              <a:rect r="r" b="b" t="t" l="l"/>
              <a:pathLst>
                <a:path h="1554849" w="2933678">
                  <a:moveTo>
                    <a:pt x="0" y="0"/>
                  </a:moveTo>
                  <a:lnTo>
                    <a:pt x="2933678" y="0"/>
                  </a:lnTo>
                  <a:lnTo>
                    <a:pt x="2933678" y="1554849"/>
                  </a:lnTo>
                  <a:lnTo>
                    <a:pt x="0" y="155484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001747"/>
        </a:solidFill>
      </p:bgPr>
    </p:bg>
    <p:spTree>
      <p:nvGrpSpPr>
        <p:cNvPr id="1" name=""/>
        <p:cNvGrpSpPr/>
        <p:nvPr/>
      </p:nvGrpSpPr>
      <p:grpSpPr>
        <a:xfrm>
          <a:off x="0" y="0"/>
          <a:ext cx="0" cy="0"/>
          <a:chOff x="0" y="0"/>
          <a:chExt cx="0" cy="0"/>
        </a:xfrm>
      </p:grpSpPr>
      <p:sp>
        <p:nvSpPr>
          <p:cNvPr name="Freeform 2" id="2"/>
          <p:cNvSpPr/>
          <p:nvPr/>
        </p:nvSpPr>
        <p:spPr>
          <a:xfrm flipH="false" flipV="false" rot="0">
            <a:off x="15634610" y="129550"/>
            <a:ext cx="2497790" cy="920439"/>
          </a:xfrm>
          <a:custGeom>
            <a:avLst/>
            <a:gdLst/>
            <a:ahLst/>
            <a:cxnLst/>
            <a:rect r="r" b="b" t="t" l="l"/>
            <a:pathLst>
              <a:path h="920439" w="2497790">
                <a:moveTo>
                  <a:pt x="0" y="0"/>
                </a:moveTo>
                <a:lnTo>
                  <a:pt x="2497790" y="0"/>
                </a:lnTo>
                <a:lnTo>
                  <a:pt x="2497790" y="920439"/>
                </a:lnTo>
                <a:lnTo>
                  <a:pt x="0" y="920439"/>
                </a:lnTo>
                <a:lnTo>
                  <a:pt x="0" y="0"/>
                </a:lnTo>
                <a:close/>
              </a:path>
            </a:pathLst>
          </a:custGeom>
          <a:blipFill>
            <a:blip r:embed="rId2"/>
            <a:stretch>
              <a:fillRect l="0" t="0" r="0" b="0"/>
            </a:stretch>
          </a:blipFill>
        </p:spPr>
      </p:sp>
      <p:sp>
        <p:nvSpPr>
          <p:cNvPr name="Freeform 3" id="3"/>
          <p:cNvSpPr/>
          <p:nvPr/>
        </p:nvSpPr>
        <p:spPr>
          <a:xfrm flipH="false" flipV="false" rot="0">
            <a:off x="14763420" y="125011"/>
            <a:ext cx="3600780" cy="10528517"/>
          </a:xfrm>
          <a:custGeom>
            <a:avLst/>
            <a:gdLst/>
            <a:ahLst/>
            <a:cxnLst/>
            <a:rect r="r" b="b" t="t" l="l"/>
            <a:pathLst>
              <a:path h="10528517" w="3600780">
                <a:moveTo>
                  <a:pt x="0" y="0"/>
                </a:moveTo>
                <a:lnTo>
                  <a:pt x="3600780" y="0"/>
                </a:lnTo>
                <a:lnTo>
                  <a:pt x="3600780" y="10528517"/>
                </a:lnTo>
                <a:lnTo>
                  <a:pt x="0" y="10528517"/>
                </a:lnTo>
                <a:lnTo>
                  <a:pt x="0" y="0"/>
                </a:lnTo>
                <a:close/>
              </a:path>
            </a:pathLst>
          </a:custGeom>
          <a:blipFill>
            <a:blip r:embed="rId3"/>
            <a:stretch>
              <a:fillRect l="-169696" t="0" r="-169696" b="0"/>
            </a:stretch>
          </a:blipFill>
        </p:spPr>
      </p:sp>
      <p:sp>
        <p:nvSpPr>
          <p:cNvPr name="AutoShape 4" id="4"/>
          <p:cNvSpPr/>
          <p:nvPr/>
        </p:nvSpPr>
        <p:spPr>
          <a:xfrm rot="10730282">
            <a:off x="-124875" y="-843555"/>
            <a:ext cx="18537749" cy="1332137"/>
          </a:xfrm>
          <a:prstGeom prst="rect">
            <a:avLst/>
          </a:prstGeom>
          <a:solidFill>
            <a:srgbClr val="880F4E"/>
          </a:solidFill>
        </p:spPr>
      </p:sp>
      <p:sp>
        <p:nvSpPr>
          <p:cNvPr name="TextBox 5" id="5"/>
          <p:cNvSpPr txBox="true"/>
          <p:nvPr/>
        </p:nvSpPr>
        <p:spPr>
          <a:xfrm rot="0">
            <a:off x="1038225" y="2875025"/>
            <a:ext cx="12249999" cy="2233295"/>
          </a:xfrm>
          <a:prstGeom prst="rect">
            <a:avLst/>
          </a:prstGeom>
        </p:spPr>
        <p:txBody>
          <a:bodyPr anchor="t" rtlCol="false" tIns="0" lIns="0" bIns="0" rIns="0">
            <a:spAutoFit/>
          </a:bodyPr>
          <a:lstStyle/>
          <a:p>
            <a:pPr algn="l">
              <a:lnSpc>
                <a:spcPts val="4479"/>
              </a:lnSpc>
            </a:pPr>
            <a:r>
              <a:rPr lang="en-US" sz="3199">
                <a:solidFill>
                  <a:srgbClr val="FFFFFF"/>
                </a:solidFill>
                <a:latin typeface="Raleway"/>
                <a:ea typeface="Raleway"/>
                <a:cs typeface="Raleway"/>
                <a:sym typeface="Raleway"/>
              </a:rPr>
              <a:t>A trained Clinical Examiner will be feature on all 14 tasks.</a:t>
            </a:r>
          </a:p>
          <a:p>
            <a:pPr algn="l" marL="0" indent="0" lvl="0">
              <a:lnSpc>
                <a:spcPts val="4479"/>
              </a:lnSpc>
              <a:spcBef>
                <a:spcPct val="0"/>
              </a:spcBef>
            </a:pPr>
            <a:r>
              <a:rPr lang="en-US" sz="3199">
                <a:solidFill>
                  <a:srgbClr val="FFFFFF"/>
                </a:solidFill>
                <a:latin typeface="Raleway"/>
                <a:ea typeface="Raleway"/>
                <a:cs typeface="Raleway"/>
                <a:sym typeface="Raleway"/>
              </a:rPr>
              <a:t>A trained Lay Examiner will feature on four of the 14 tasks, assessing the domains of communication, patient safety and information gathering from the perspective of the patient.</a:t>
            </a:r>
          </a:p>
        </p:txBody>
      </p:sp>
      <p:sp>
        <p:nvSpPr>
          <p:cNvPr name="TextBox 6" id="6"/>
          <p:cNvSpPr txBox="true"/>
          <p:nvPr/>
        </p:nvSpPr>
        <p:spPr>
          <a:xfrm rot="0">
            <a:off x="1038225" y="5536945"/>
            <a:ext cx="12249999" cy="1671320"/>
          </a:xfrm>
          <a:prstGeom prst="rect">
            <a:avLst/>
          </a:prstGeom>
        </p:spPr>
        <p:txBody>
          <a:bodyPr anchor="t" rtlCol="false" tIns="0" lIns="0" bIns="0" rIns="0">
            <a:spAutoFit/>
          </a:bodyPr>
          <a:lstStyle/>
          <a:p>
            <a:pPr algn="l">
              <a:lnSpc>
                <a:spcPts val="4479"/>
              </a:lnSpc>
            </a:pPr>
            <a:r>
              <a:rPr lang="en-US" sz="3199">
                <a:solidFill>
                  <a:srgbClr val="FFFFFF"/>
                </a:solidFill>
                <a:latin typeface="Raleway"/>
                <a:ea typeface="Raleway"/>
                <a:cs typeface="Raleway"/>
                <a:sym typeface="Raleway"/>
              </a:rPr>
              <a:t>There are t</a:t>
            </a:r>
            <a:r>
              <a:rPr lang="en-US" sz="3199">
                <a:solidFill>
                  <a:srgbClr val="FFFFFF"/>
                </a:solidFill>
                <a:latin typeface="Raleway"/>
                <a:ea typeface="Raleway"/>
                <a:cs typeface="Raleway"/>
                <a:sym typeface="Raleway"/>
              </a:rPr>
              <a:t>wo types of task in the MRCOG Part 3:</a:t>
            </a:r>
          </a:p>
          <a:p>
            <a:pPr algn="l" marL="690879" indent="-345439" lvl="1">
              <a:lnSpc>
                <a:spcPts val="4479"/>
              </a:lnSpc>
              <a:buFont typeface="Arial"/>
              <a:buChar char="•"/>
            </a:pPr>
            <a:r>
              <a:rPr lang="en-US" sz="3199">
                <a:solidFill>
                  <a:srgbClr val="FFFFFF"/>
                </a:solidFill>
                <a:latin typeface="Raleway"/>
                <a:ea typeface="Raleway"/>
                <a:cs typeface="Raleway"/>
                <a:sym typeface="Raleway"/>
              </a:rPr>
              <a:t>Simulated patient/colleague tasks</a:t>
            </a:r>
          </a:p>
          <a:p>
            <a:pPr algn="l" marL="690879" indent="-345439" lvl="1">
              <a:lnSpc>
                <a:spcPts val="4479"/>
              </a:lnSpc>
              <a:spcBef>
                <a:spcPct val="0"/>
              </a:spcBef>
              <a:buFont typeface="Arial"/>
              <a:buChar char="•"/>
            </a:pPr>
            <a:r>
              <a:rPr lang="en-US" sz="3199">
                <a:solidFill>
                  <a:srgbClr val="FFFFFF"/>
                </a:solidFill>
                <a:latin typeface="Raleway"/>
                <a:ea typeface="Raleway"/>
                <a:cs typeface="Raleway"/>
                <a:sym typeface="Raleway"/>
              </a:rPr>
              <a:t>Structured discussion tasks </a:t>
            </a:r>
          </a:p>
        </p:txBody>
      </p:sp>
      <p:grpSp>
        <p:nvGrpSpPr>
          <p:cNvPr name="Group 7" id="7"/>
          <p:cNvGrpSpPr/>
          <p:nvPr/>
        </p:nvGrpSpPr>
        <p:grpSpPr>
          <a:xfrm rot="0">
            <a:off x="-540250" y="8006722"/>
            <a:ext cx="20015705" cy="3353960"/>
            <a:chOff x="0" y="0"/>
            <a:chExt cx="26687607" cy="4471947"/>
          </a:xfrm>
        </p:grpSpPr>
        <p:grpSp>
          <p:nvGrpSpPr>
            <p:cNvPr name="Group 8" id="8"/>
            <p:cNvGrpSpPr/>
            <p:nvPr/>
          </p:nvGrpSpPr>
          <p:grpSpPr>
            <a:xfrm rot="-158795">
              <a:off x="36962" y="1642950"/>
              <a:ext cx="26613682" cy="2215732"/>
              <a:chOff x="0" y="0"/>
              <a:chExt cx="10013378" cy="833668"/>
            </a:xfrm>
          </p:grpSpPr>
          <p:sp>
            <p:nvSpPr>
              <p:cNvPr name="Freeform 9" id="9"/>
              <p:cNvSpPr/>
              <p:nvPr/>
            </p:nvSpPr>
            <p:spPr>
              <a:xfrm flipH="false" flipV="false" rot="0">
                <a:off x="0" y="0"/>
                <a:ext cx="10013379" cy="833668"/>
              </a:xfrm>
              <a:custGeom>
                <a:avLst/>
                <a:gdLst/>
                <a:ahLst/>
                <a:cxnLst/>
                <a:rect r="r" b="b" t="t" l="l"/>
                <a:pathLst>
                  <a:path h="833668" w="10013379">
                    <a:moveTo>
                      <a:pt x="0" y="0"/>
                    </a:moveTo>
                    <a:lnTo>
                      <a:pt x="10013379" y="0"/>
                    </a:lnTo>
                    <a:lnTo>
                      <a:pt x="10013379" y="833668"/>
                    </a:lnTo>
                    <a:lnTo>
                      <a:pt x="0" y="833668"/>
                    </a:lnTo>
                    <a:close/>
                  </a:path>
                </a:pathLst>
              </a:custGeom>
              <a:solidFill>
                <a:srgbClr val="880F4E"/>
              </a:solidFill>
            </p:spPr>
          </p:sp>
          <p:sp>
            <p:nvSpPr>
              <p:cNvPr name="TextBox 10" id="10"/>
              <p:cNvSpPr txBox="true"/>
              <p:nvPr/>
            </p:nvSpPr>
            <p:spPr>
              <a:xfrm>
                <a:off x="0" y="-38100"/>
                <a:ext cx="10013378" cy="871768"/>
              </a:xfrm>
              <a:prstGeom prst="rect">
                <a:avLst/>
              </a:prstGeom>
            </p:spPr>
            <p:txBody>
              <a:bodyPr anchor="ctr" rtlCol="false" tIns="26670" lIns="26670" bIns="26670" rIns="26670"/>
              <a:lstStyle/>
              <a:p>
                <a:pPr algn="ctr">
                  <a:lnSpc>
                    <a:spcPts val="1396"/>
                  </a:lnSpc>
                </a:pPr>
              </a:p>
            </p:txBody>
          </p:sp>
        </p:grpSp>
        <p:sp>
          <p:nvSpPr>
            <p:cNvPr name="Freeform 11" id="11"/>
            <p:cNvSpPr/>
            <p:nvPr/>
          </p:nvSpPr>
          <p:spPr>
            <a:xfrm flipH="false" flipV="false" rot="0">
              <a:off x="18248337" y="0"/>
              <a:ext cx="4776334" cy="2531457"/>
            </a:xfrm>
            <a:custGeom>
              <a:avLst/>
              <a:gdLst/>
              <a:ahLst/>
              <a:cxnLst/>
              <a:rect r="r" b="b" t="t" l="l"/>
              <a:pathLst>
                <a:path h="2531457" w="4776334">
                  <a:moveTo>
                    <a:pt x="0" y="0"/>
                  </a:moveTo>
                  <a:lnTo>
                    <a:pt x="4776334" y="0"/>
                  </a:lnTo>
                  <a:lnTo>
                    <a:pt x="4776334" y="2531457"/>
                  </a:lnTo>
                  <a:lnTo>
                    <a:pt x="0" y="2531457"/>
                  </a:lnTo>
                  <a:lnTo>
                    <a:pt x="0" y="0"/>
                  </a:lnTo>
                  <a:close/>
                </a:path>
              </a:pathLst>
            </a:custGeom>
            <a:blipFill>
              <a:blip r:embed="rId4">
                <a:alphaModFix amt="14000"/>
                <a:extLst>
                  <a:ext uri="{96DAC541-7B7A-43D3-8B79-37D633B846F1}">
                    <asvg:svgBlip xmlns:asvg="http://schemas.microsoft.com/office/drawing/2016/SVG/main" r:embed="rId5"/>
                  </a:ext>
                </a:extLst>
              </a:blip>
              <a:stretch>
                <a:fillRect l="0" t="0" r="0" b="0"/>
              </a:stretch>
            </a:blipFill>
          </p:spPr>
        </p:sp>
        <p:sp>
          <p:nvSpPr>
            <p:cNvPr name="Freeform 12" id="12"/>
            <p:cNvSpPr/>
            <p:nvPr/>
          </p:nvSpPr>
          <p:spPr>
            <a:xfrm flipH="false" flipV="false" rot="0">
              <a:off x="20513282" y="488304"/>
              <a:ext cx="2933678" cy="1554849"/>
            </a:xfrm>
            <a:custGeom>
              <a:avLst/>
              <a:gdLst/>
              <a:ahLst/>
              <a:cxnLst/>
              <a:rect r="r" b="b" t="t" l="l"/>
              <a:pathLst>
                <a:path h="1554849" w="2933678">
                  <a:moveTo>
                    <a:pt x="0" y="0"/>
                  </a:moveTo>
                  <a:lnTo>
                    <a:pt x="2933678" y="0"/>
                  </a:lnTo>
                  <a:lnTo>
                    <a:pt x="2933678" y="1554849"/>
                  </a:lnTo>
                  <a:lnTo>
                    <a:pt x="0" y="155484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sp>
        <p:nvSpPr>
          <p:cNvPr name="TextBox 13" id="13"/>
          <p:cNvSpPr txBox="true"/>
          <p:nvPr/>
        </p:nvSpPr>
        <p:spPr>
          <a:xfrm rot="0">
            <a:off x="1038225" y="7557544"/>
            <a:ext cx="10964108" cy="1109345"/>
          </a:xfrm>
          <a:prstGeom prst="rect">
            <a:avLst/>
          </a:prstGeom>
        </p:spPr>
        <p:txBody>
          <a:bodyPr anchor="t" rtlCol="false" tIns="0" lIns="0" bIns="0" rIns="0">
            <a:spAutoFit/>
          </a:bodyPr>
          <a:lstStyle/>
          <a:p>
            <a:pPr algn="l" marL="0" indent="0" lvl="0">
              <a:lnSpc>
                <a:spcPts val="4479"/>
              </a:lnSpc>
              <a:spcBef>
                <a:spcPct val="0"/>
              </a:spcBef>
            </a:pPr>
            <a:r>
              <a:rPr lang="en-US" b="true" sz="3199">
                <a:solidFill>
                  <a:srgbClr val="FFE07B"/>
                </a:solidFill>
                <a:latin typeface="Raleway Bold"/>
                <a:ea typeface="Raleway Bold"/>
                <a:cs typeface="Raleway Bold"/>
                <a:sym typeface="Raleway Bold"/>
              </a:rPr>
              <a:t>The College runs both face-to-face and online MRCOG Part 3 exams in multiple countries.</a:t>
            </a:r>
          </a:p>
        </p:txBody>
      </p:sp>
      <p:sp>
        <p:nvSpPr>
          <p:cNvPr name="TextBox 14" id="14"/>
          <p:cNvSpPr txBox="true"/>
          <p:nvPr/>
        </p:nvSpPr>
        <p:spPr>
          <a:xfrm rot="0">
            <a:off x="1038225" y="1125349"/>
            <a:ext cx="6491288" cy="1323971"/>
          </a:xfrm>
          <a:prstGeom prst="rect">
            <a:avLst/>
          </a:prstGeom>
        </p:spPr>
        <p:txBody>
          <a:bodyPr anchor="t" rtlCol="false" tIns="0" lIns="0" bIns="0" rIns="0">
            <a:spAutoFit/>
          </a:bodyPr>
          <a:lstStyle/>
          <a:p>
            <a:pPr algn="l" marL="0" indent="0" lvl="0">
              <a:lnSpc>
                <a:spcPts val="10500"/>
              </a:lnSpc>
              <a:spcBef>
                <a:spcPct val="0"/>
              </a:spcBef>
            </a:pPr>
            <a:r>
              <a:rPr lang="en-US" b="true" sz="7500">
                <a:solidFill>
                  <a:srgbClr val="FFFFFF"/>
                </a:solidFill>
                <a:latin typeface="Ubuntu Bold"/>
                <a:ea typeface="Ubuntu Bold"/>
                <a:cs typeface="Ubuntu Bold"/>
                <a:sym typeface="Ubuntu Bold"/>
              </a:rPr>
              <a:t>MRCOG Part 3</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001747"/>
        </a:solidFill>
      </p:bgPr>
    </p:bg>
    <p:spTree>
      <p:nvGrpSpPr>
        <p:cNvPr id="1" name=""/>
        <p:cNvGrpSpPr/>
        <p:nvPr/>
      </p:nvGrpSpPr>
      <p:grpSpPr>
        <a:xfrm>
          <a:off x="0" y="0"/>
          <a:ext cx="0" cy="0"/>
          <a:chOff x="0" y="0"/>
          <a:chExt cx="0" cy="0"/>
        </a:xfrm>
      </p:grpSpPr>
      <p:sp>
        <p:nvSpPr>
          <p:cNvPr name="Freeform 2" id="2"/>
          <p:cNvSpPr/>
          <p:nvPr/>
        </p:nvSpPr>
        <p:spPr>
          <a:xfrm flipH="false" flipV="false" rot="0">
            <a:off x="15634610" y="129550"/>
            <a:ext cx="2497790" cy="920439"/>
          </a:xfrm>
          <a:custGeom>
            <a:avLst/>
            <a:gdLst/>
            <a:ahLst/>
            <a:cxnLst/>
            <a:rect r="r" b="b" t="t" l="l"/>
            <a:pathLst>
              <a:path h="920439" w="2497790">
                <a:moveTo>
                  <a:pt x="0" y="0"/>
                </a:moveTo>
                <a:lnTo>
                  <a:pt x="2497790" y="0"/>
                </a:lnTo>
                <a:lnTo>
                  <a:pt x="2497790" y="920439"/>
                </a:lnTo>
                <a:lnTo>
                  <a:pt x="0" y="920439"/>
                </a:lnTo>
                <a:lnTo>
                  <a:pt x="0" y="0"/>
                </a:lnTo>
                <a:close/>
              </a:path>
            </a:pathLst>
          </a:custGeom>
          <a:blipFill>
            <a:blip r:embed="rId2"/>
            <a:stretch>
              <a:fillRect l="0" t="0" r="0" b="0"/>
            </a:stretch>
          </a:blipFill>
        </p:spPr>
      </p:sp>
      <p:sp>
        <p:nvSpPr>
          <p:cNvPr name="Freeform 3" id="3"/>
          <p:cNvSpPr/>
          <p:nvPr/>
        </p:nvSpPr>
        <p:spPr>
          <a:xfrm flipH="false" flipV="false" rot="0">
            <a:off x="14687220" y="125011"/>
            <a:ext cx="3600780" cy="10528517"/>
          </a:xfrm>
          <a:custGeom>
            <a:avLst/>
            <a:gdLst/>
            <a:ahLst/>
            <a:cxnLst/>
            <a:rect r="r" b="b" t="t" l="l"/>
            <a:pathLst>
              <a:path h="10528517" w="3600780">
                <a:moveTo>
                  <a:pt x="0" y="0"/>
                </a:moveTo>
                <a:lnTo>
                  <a:pt x="3600780" y="0"/>
                </a:lnTo>
                <a:lnTo>
                  <a:pt x="3600780" y="10528517"/>
                </a:lnTo>
                <a:lnTo>
                  <a:pt x="0" y="10528517"/>
                </a:lnTo>
                <a:lnTo>
                  <a:pt x="0" y="0"/>
                </a:lnTo>
                <a:close/>
              </a:path>
            </a:pathLst>
          </a:custGeom>
          <a:blipFill>
            <a:blip r:embed="rId3"/>
            <a:stretch>
              <a:fillRect l="-169696" t="0" r="-169696" b="0"/>
            </a:stretch>
          </a:blipFill>
        </p:spPr>
      </p:sp>
      <p:sp>
        <p:nvSpPr>
          <p:cNvPr name="AutoShape 4" id="4"/>
          <p:cNvSpPr/>
          <p:nvPr/>
        </p:nvSpPr>
        <p:spPr>
          <a:xfrm rot="10730282">
            <a:off x="-124875" y="-843555"/>
            <a:ext cx="18537749" cy="1332137"/>
          </a:xfrm>
          <a:prstGeom prst="rect">
            <a:avLst/>
          </a:prstGeom>
          <a:solidFill>
            <a:srgbClr val="880F4E"/>
          </a:solidFill>
        </p:spPr>
      </p:sp>
      <p:sp>
        <p:nvSpPr>
          <p:cNvPr name="TextBox 5" id="5"/>
          <p:cNvSpPr txBox="true"/>
          <p:nvPr/>
        </p:nvSpPr>
        <p:spPr>
          <a:xfrm rot="0">
            <a:off x="1038225" y="1125349"/>
            <a:ext cx="9332595" cy="1323971"/>
          </a:xfrm>
          <a:prstGeom prst="rect">
            <a:avLst/>
          </a:prstGeom>
        </p:spPr>
        <p:txBody>
          <a:bodyPr anchor="t" rtlCol="false" tIns="0" lIns="0" bIns="0" rIns="0">
            <a:spAutoFit/>
          </a:bodyPr>
          <a:lstStyle/>
          <a:p>
            <a:pPr algn="l" marL="0" indent="0" lvl="0">
              <a:lnSpc>
                <a:spcPts val="10500"/>
              </a:lnSpc>
              <a:spcBef>
                <a:spcPct val="0"/>
              </a:spcBef>
            </a:pPr>
            <a:r>
              <a:rPr lang="en-US" b="true" sz="7500">
                <a:solidFill>
                  <a:srgbClr val="FFFFFF"/>
                </a:solidFill>
                <a:latin typeface="Ubuntu Bold"/>
                <a:ea typeface="Ubuntu Bold"/>
                <a:cs typeface="Ubuntu Bold"/>
                <a:sym typeface="Ubuntu Bold"/>
              </a:rPr>
              <a:t>Why sit the MRCOG?</a:t>
            </a:r>
          </a:p>
        </p:txBody>
      </p:sp>
      <p:sp>
        <p:nvSpPr>
          <p:cNvPr name="TextBox 6" id="6"/>
          <p:cNvSpPr txBox="true"/>
          <p:nvPr/>
        </p:nvSpPr>
        <p:spPr>
          <a:xfrm rot="0">
            <a:off x="1038225" y="2793904"/>
            <a:ext cx="12771035" cy="1998980"/>
          </a:xfrm>
          <a:prstGeom prst="rect">
            <a:avLst/>
          </a:prstGeom>
        </p:spPr>
        <p:txBody>
          <a:bodyPr anchor="t" rtlCol="false" tIns="0" lIns="0" bIns="0" rIns="0">
            <a:spAutoFit/>
          </a:bodyPr>
          <a:lstStyle/>
          <a:p>
            <a:pPr algn="l">
              <a:lnSpc>
                <a:spcPts val="5320"/>
              </a:lnSpc>
            </a:pPr>
            <a:r>
              <a:rPr lang="en-US" sz="3800">
                <a:solidFill>
                  <a:srgbClr val="FFFFFF"/>
                </a:solidFill>
                <a:latin typeface="Raleway"/>
                <a:ea typeface="Raleway"/>
                <a:cs typeface="Raleway"/>
                <a:sym typeface="Raleway"/>
              </a:rPr>
              <a:t>Internationally recognised as the </a:t>
            </a:r>
          </a:p>
          <a:p>
            <a:pPr algn="l" marL="0" indent="0" lvl="0">
              <a:lnSpc>
                <a:spcPts val="5320"/>
              </a:lnSpc>
              <a:spcBef>
                <a:spcPct val="0"/>
              </a:spcBef>
            </a:pPr>
            <a:r>
              <a:rPr lang="en-US" b="true" sz="3800">
                <a:solidFill>
                  <a:srgbClr val="FFE07B"/>
                </a:solidFill>
                <a:latin typeface="Raleway Bold"/>
                <a:ea typeface="Raleway Bold"/>
                <a:cs typeface="Raleway Bold"/>
                <a:sym typeface="Raleway Bold"/>
              </a:rPr>
              <a:t>gold standard</a:t>
            </a:r>
            <a:r>
              <a:rPr lang="en-US" b="true" sz="3800">
                <a:solidFill>
                  <a:srgbClr val="FFFFFF"/>
                </a:solidFill>
                <a:latin typeface="Raleway Bold"/>
                <a:ea typeface="Raleway Bold"/>
                <a:cs typeface="Raleway Bold"/>
                <a:sym typeface="Raleway Bold"/>
              </a:rPr>
              <a:t> </a:t>
            </a:r>
            <a:r>
              <a:rPr lang="en-US" sz="3800">
                <a:solidFill>
                  <a:srgbClr val="FFFFFF"/>
                </a:solidFill>
                <a:latin typeface="Raleway"/>
                <a:ea typeface="Raleway"/>
                <a:cs typeface="Raleway"/>
                <a:sym typeface="Raleway"/>
              </a:rPr>
              <a:t>qualification in obstetrics and gynaecology</a:t>
            </a:r>
          </a:p>
        </p:txBody>
      </p:sp>
      <p:sp>
        <p:nvSpPr>
          <p:cNvPr name="TextBox 7" id="7"/>
          <p:cNvSpPr txBox="true"/>
          <p:nvPr/>
        </p:nvSpPr>
        <p:spPr>
          <a:xfrm rot="0">
            <a:off x="1028700" y="5135784"/>
            <a:ext cx="11713962" cy="1998980"/>
          </a:xfrm>
          <a:prstGeom prst="rect">
            <a:avLst/>
          </a:prstGeom>
        </p:spPr>
        <p:txBody>
          <a:bodyPr anchor="t" rtlCol="false" tIns="0" lIns="0" bIns="0" rIns="0">
            <a:spAutoFit/>
          </a:bodyPr>
          <a:lstStyle/>
          <a:p>
            <a:pPr algn="l" marL="0" indent="0" lvl="0">
              <a:lnSpc>
                <a:spcPts val="5320"/>
              </a:lnSpc>
              <a:spcBef>
                <a:spcPct val="0"/>
              </a:spcBef>
            </a:pPr>
            <a:r>
              <a:rPr lang="en-US" sz="3800">
                <a:solidFill>
                  <a:srgbClr val="FFFFFF"/>
                </a:solidFill>
                <a:latin typeface="Raleway"/>
                <a:ea typeface="Raleway"/>
                <a:cs typeface="Raleway"/>
                <a:sym typeface="Raleway"/>
              </a:rPr>
              <a:t>Join a </a:t>
            </a:r>
            <a:r>
              <a:rPr lang="en-US" b="true" sz="3800">
                <a:solidFill>
                  <a:srgbClr val="FFE07B"/>
                </a:solidFill>
                <a:latin typeface="Raleway Bold"/>
                <a:ea typeface="Raleway Bold"/>
                <a:cs typeface="Raleway Bold"/>
                <a:sym typeface="Raleway Bold"/>
              </a:rPr>
              <a:t>global collaborative network</a:t>
            </a:r>
            <a:r>
              <a:rPr lang="en-US" sz="3800">
                <a:solidFill>
                  <a:srgbClr val="FFFFFF"/>
                </a:solidFill>
                <a:latin typeface="Raleway"/>
                <a:ea typeface="Raleway"/>
                <a:cs typeface="Raleway"/>
                <a:sym typeface="Raleway"/>
              </a:rPr>
              <a:t> of 17,500+ O&amp;G doctors working to improve healthcare for women and girls</a:t>
            </a:r>
          </a:p>
        </p:txBody>
      </p:sp>
      <p:grpSp>
        <p:nvGrpSpPr>
          <p:cNvPr name="Group 8" id="8"/>
          <p:cNvGrpSpPr/>
          <p:nvPr/>
        </p:nvGrpSpPr>
        <p:grpSpPr>
          <a:xfrm rot="0">
            <a:off x="-540250" y="8006722"/>
            <a:ext cx="20015705" cy="3353960"/>
            <a:chOff x="0" y="0"/>
            <a:chExt cx="26687607" cy="4471947"/>
          </a:xfrm>
        </p:grpSpPr>
        <p:grpSp>
          <p:nvGrpSpPr>
            <p:cNvPr name="Group 9" id="9"/>
            <p:cNvGrpSpPr/>
            <p:nvPr/>
          </p:nvGrpSpPr>
          <p:grpSpPr>
            <a:xfrm rot="-158795">
              <a:off x="36962" y="1642950"/>
              <a:ext cx="26613682" cy="2215732"/>
              <a:chOff x="0" y="0"/>
              <a:chExt cx="10013378" cy="833668"/>
            </a:xfrm>
          </p:grpSpPr>
          <p:sp>
            <p:nvSpPr>
              <p:cNvPr name="Freeform 10" id="10"/>
              <p:cNvSpPr/>
              <p:nvPr/>
            </p:nvSpPr>
            <p:spPr>
              <a:xfrm flipH="false" flipV="false" rot="0">
                <a:off x="0" y="0"/>
                <a:ext cx="10013379" cy="833668"/>
              </a:xfrm>
              <a:custGeom>
                <a:avLst/>
                <a:gdLst/>
                <a:ahLst/>
                <a:cxnLst/>
                <a:rect r="r" b="b" t="t" l="l"/>
                <a:pathLst>
                  <a:path h="833668" w="10013379">
                    <a:moveTo>
                      <a:pt x="0" y="0"/>
                    </a:moveTo>
                    <a:lnTo>
                      <a:pt x="10013379" y="0"/>
                    </a:lnTo>
                    <a:lnTo>
                      <a:pt x="10013379" y="833668"/>
                    </a:lnTo>
                    <a:lnTo>
                      <a:pt x="0" y="833668"/>
                    </a:lnTo>
                    <a:close/>
                  </a:path>
                </a:pathLst>
              </a:custGeom>
              <a:solidFill>
                <a:srgbClr val="880F4E"/>
              </a:solidFill>
            </p:spPr>
          </p:sp>
          <p:sp>
            <p:nvSpPr>
              <p:cNvPr name="TextBox 11" id="11"/>
              <p:cNvSpPr txBox="true"/>
              <p:nvPr/>
            </p:nvSpPr>
            <p:spPr>
              <a:xfrm>
                <a:off x="0" y="-38100"/>
                <a:ext cx="10013378" cy="871768"/>
              </a:xfrm>
              <a:prstGeom prst="rect">
                <a:avLst/>
              </a:prstGeom>
            </p:spPr>
            <p:txBody>
              <a:bodyPr anchor="ctr" rtlCol="false" tIns="26670" lIns="26670" bIns="26670" rIns="26670"/>
              <a:lstStyle/>
              <a:p>
                <a:pPr algn="ctr">
                  <a:lnSpc>
                    <a:spcPts val="1396"/>
                  </a:lnSpc>
                </a:pPr>
              </a:p>
            </p:txBody>
          </p:sp>
        </p:grpSp>
        <p:sp>
          <p:nvSpPr>
            <p:cNvPr name="Freeform 12" id="12"/>
            <p:cNvSpPr/>
            <p:nvPr/>
          </p:nvSpPr>
          <p:spPr>
            <a:xfrm flipH="false" flipV="false" rot="0">
              <a:off x="18248337" y="0"/>
              <a:ext cx="4776334" cy="2531457"/>
            </a:xfrm>
            <a:custGeom>
              <a:avLst/>
              <a:gdLst/>
              <a:ahLst/>
              <a:cxnLst/>
              <a:rect r="r" b="b" t="t" l="l"/>
              <a:pathLst>
                <a:path h="2531457" w="4776334">
                  <a:moveTo>
                    <a:pt x="0" y="0"/>
                  </a:moveTo>
                  <a:lnTo>
                    <a:pt x="4776334" y="0"/>
                  </a:lnTo>
                  <a:lnTo>
                    <a:pt x="4776334" y="2531457"/>
                  </a:lnTo>
                  <a:lnTo>
                    <a:pt x="0" y="2531457"/>
                  </a:lnTo>
                  <a:lnTo>
                    <a:pt x="0" y="0"/>
                  </a:lnTo>
                  <a:close/>
                </a:path>
              </a:pathLst>
            </a:custGeom>
            <a:blipFill>
              <a:blip r:embed="rId4">
                <a:alphaModFix amt="14000"/>
                <a:extLst>
                  <a:ext uri="{96DAC541-7B7A-43D3-8B79-37D633B846F1}">
                    <asvg:svgBlip xmlns:asvg="http://schemas.microsoft.com/office/drawing/2016/SVG/main" r:embed="rId5"/>
                  </a:ext>
                </a:extLst>
              </a:blip>
              <a:stretch>
                <a:fillRect l="0" t="0" r="0" b="0"/>
              </a:stretch>
            </a:blipFill>
          </p:spPr>
        </p:sp>
        <p:sp>
          <p:nvSpPr>
            <p:cNvPr name="Freeform 13" id="13"/>
            <p:cNvSpPr/>
            <p:nvPr/>
          </p:nvSpPr>
          <p:spPr>
            <a:xfrm flipH="false" flipV="false" rot="0">
              <a:off x="20513282" y="488304"/>
              <a:ext cx="2933678" cy="1554849"/>
            </a:xfrm>
            <a:custGeom>
              <a:avLst/>
              <a:gdLst/>
              <a:ahLst/>
              <a:cxnLst/>
              <a:rect r="r" b="b" t="t" l="l"/>
              <a:pathLst>
                <a:path h="1554849" w="2933678">
                  <a:moveTo>
                    <a:pt x="0" y="0"/>
                  </a:moveTo>
                  <a:lnTo>
                    <a:pt x="2933678" y="0"/>
                  </a:lnTo>
                  <a:lnTo>
                    <a:pt x="2933678" y="1554849"/>
                  </a:lnTo>
                  <a:lnTo>
                    <a:pt x="0" y="155484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sp>
        <p:nvSpPr>
          <p:cNvPr name="TextBox 14" id="14"/>
          <p:cNvSpPr txBox="true"/>
          <p:nvPr/>
        </p:nvSpPr>
        <p:spPr>
          <a:xfrm rot="0">
            <a:off x="1028700" y="7477664"/>
            <a:ext cx="11713962" cy="1332230"/>
          </a:xfrm>
          <a:prstGeom prst="rect">
            <a:avLst/>
          </a:prstGeom>
        </p:spPr>
        <p:txBody>
          <a:bodyPr anchor="t" rtlCol="false" tIns="0" lIns="0" bIns="0" rIns="0">
            <a:spAutoFit/>
          </a:bodyPr>
          <a:lstStyle/>
          <a:p>
            <a:pPr algn="l" marL="0" indent="0" lvl="0">
              <a:lnSpc>
                <a:spcPts val="5320"/>
              </a:lnSpc>
              <a:spcBef>
                <a:spcPct val="0"/>
              </a:spcBef>
            </a:pPr>
            <a:r>
              <a:rPr lang="en-US" sz="3800">
                <a:solidFill>
                  <a:srgbClr val="FFFFFF"/>
                </a:solidFill>
                <a:latin typeface="Raleway"/>
                <a:ea typeface="Raleway"/>
                <a:cs typeface="Raleway"/>
                <a:sym typeface="Raleway"/>
              </a:rPr>
              <a:t>Access </a:t>
            </a:r>
            <a:r>
              <a:rPr lang="en-US" b="true" sz="3800">
                <a:solidFill>
                  <a:srgbClr val="FFE07B"/>
                </a:solidFill>
                <a:latin typeface="Raleway Bold"/>
                <a:ea typeface="Raleway Bold"/>
                <a:cs typeface="Raleway Bold"/>
                <a:sym typeface="Raleway Bold"/>
              </a:rPr>
              <a:t>world class resources</a:t>
            </a:r>
            <a:r>
              <a:rPr lang="en-US" sz="3800">
                <a:solidFill>
                  <a:srgbClr val="FFFFFF"/>
                </a:solidFill>
                <a:latin typeface="Raleway"/>
                <a:ea typeface="Raleway"/>
                <a:cs typeface="Raleway"/>
                <a:sym typeface="Raleway"/>
              </a:rPr>
              <a:t> to support your ongoing professional development</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001747"/>
        </a:solidFill>
      </p:bgPr>
    </p:bg>
    <p:spTree>
      <p:nvGrpSpPr>
        <p:cNvPr id="1" name=""/>
        <p:cNvGrpSpPr/>
        <p:nvPr/>
      </p:nvGrpSpPr>
      <p:grpSpPr>
        <a:xfrm>
          <a:off x="0" y="0"/>
          <a:ext cx="0" cy="0"/>
          <a:chOff x="0" y="0"/>
          <a:chExt cx="0" cy="0"/>
        </a:xfrm>
      </p:grpSpPr>
      <p:sp>
        <p:nvSpPr>
          <p:cNvPr name="Freeform 2" id="2"/>
          <p:cNvSpPr/>
          <p:nvPr/>
        </p:nvSpPr>
        <p:spPr>
          <a:xfrm flipH="false" flipV="false" rot="0">
            <a:off x="15634610" y="129550"/>
            <a:ext cx="2497790" cy="920439"/>
          </a:xfrm>
          <a:custGeom>
            <a:avLst/>
            <a:gdLst/>
            <a:ahLst/>
            <a:cxnLst/>
            <a:rect r="r" b="b" t="t" l="l"/>
            <a:pathLst>
              <a:path h="920439" w="2497790">
                <a:moveTo>
                  <a:pt x="0" y="0"/>
                </a:moveTo>
                <a:lnTo>
                  <a:pt x="2497790" y="0"/>
                </a:lnTo>
                <a:lnTo>
                  <a:pt x="2497790" y="920439"/>
                </a:lnTo>
                <a:lnTo>
                  <a:pt x="0" y="920439"/>
                </a:lnTo>
                <a:lnTo>
                  <a:pt x="0" y="0"/>
                </a:lnTo>
                <a:close/>
              </a:path>
            </a:pathLst>
          </a:custGeom>
          <a:blipFill>
            <a:blip r:embed="rId2"/>
            <a:stretch>
              <a:fillRect l="0" t="0" r="0" b="0"/>
            </a:stretch>
          </a:blipFill>
        </p:spPr>
      </p:sp>
      <p:sp>
        <p:nvSpPr>
          <p:cNvPr name="Freeform 3" id="3"/>
          <p:cNvSpPr/>
          <p:nvPr/>
        </p:nvSpPr>
        <p:spPr>
          <a:xfrm flipH="false" flipV="false" rot="0">
            <a:off x="14687220" y="125011"/>
            <a:ext cx="3600780" cy="10528517"/>
          </a:xfrm>
          <a:custGeom>
            <a:avLst/>
            <a:gdLst/>
            <a:ahLst/>
            <a:cxnLst/>
            <a:rect r="r" b="b" t="t" l="l"/>
            <a:pathLst>
              <a:path h="10528517" w="3600780">
                <a:moveTo>
                  <a:pt x="0" y="0"/>
                </a:moveTo>
                <a:lnTo>
                  <a:pt x="3600780" y="0"/>
                </a:lnTo>
                <a:lnTo>
                  <a:pt x="3600780" y="10528517"/>
                </a:lnTo>
                <a:lnTo>
                  <a:pt x="0" y="10528517"/>
                </a:lnTo>
                <a:lnTo>
                  <a:pt x="0" y="0"/>
                </a:lnTo>
                <a:close/>
              </a:path>
            </a:pathLst>
          </a:custGeom>
          <a:blipFill>
            <a:blip r:embed="rId3"/>
            <a:stretch>
              <a:fillRect l="-169696" t="0" r="-169696" b="0"/>
            </a:stretch>
          </a:blipFill>
        </p:spPr>
      </p:sp>
      <p:sp>
        <p:nvSpPr>
          <p:cNvPr name="AutoShape 4" id="4"/>
          <p:cNvSpPr/>
          <p:nvPr/>
        </p:nvSpPr>
        <p:spPr>
          <a:xfrm rot="10730282">
            <a:off x="-124875" y="-843555"/>
            <a:ext cx="18537749" cy="1332137"/>
          </a:xfrm>
          <a:prstGeom prst="rect">
            <a:avLst/>
          </a:prstGeom>
          <a:solidFill>
            <a:srgbClr val="880F4E"/>
          </a:solidFill>
        </p:spPr>
      </p:sp>
      <p:sp>
        <p:nvSpPr>
          <p:cNvPr name="TextBox 5" id="5"/>
          <p:cNvSpPr txBox="true"/>
          <p:nvPr/>
        </p:nvSpPr>
        <p:spPr>
          <a:xfrm rot="0">
            <a:off x="1028700" y="1135893"/>
            <a:ext cx="9023152" cy="1323971"/>
          </a:xfrm>
          <a:prstGeom prst="rect">
            <a:avLst/>
          </a:prstGeom>
        </p:spPr>
        <p:txBody>
          <a:bodyPr anchor="t" rtlCol="false" tIns="0" lIns="0" bIns="0" rIns="0">
            <a:spAutoFit/>
          </a:bodyPr>
          <a:lstStyle/>
          <a:p>
            <a:pPr algn="l" marL="0" indent="0" lvl="0">
              <a:lnSpc>
                <a:spcPts val="10500"/>
              </a:lnSpc>
              <a:spcBef>
                <a:spcPct val="0"/>
              </a:spcBef>
            </a:pPr>
            <a:r>
              <a:rPr lang="en-US" b="true" sz="7500">
                <a:solidFill>
                  <a:srgbClr val="FFFFFF"/>
                </a:solidFill>
                <a:latin typeface="Ubuntu Bold"/>
                <a:ea typeface="Ubuntu Bold"/>
                <a:cs typeface="Ubuntu Bold"/>
                <a:sym typeface="Ubuntu Bold"/>
              </a:rPr>
              <a:t>Exam dates 2025-26</a:t>
            </a:r>
          </a:p>
        </p:txBody>
      </p:sp>
      <p:grpSp>
        <p:nvGrpSpPr>
          <p:cNvPr name="Group 6" id="6"/>
          <p:cNvGrpSpPr/>
          <p:nvPr/>
        </p:nvGrpSpPr>
        <p:grpSpPr>
          <a:xfrm rot="0">
            <a:off x="-540250" y="8006722"/>
            <a:ext cx="20015705" cy="3353960"/>
            <a:chOff x="0" y="0"/>
            <a:chExt cx="26687607" cy="4471947"/>
          </a:xfrm>
        </p:grpSpPr>
        <p:grpSp>
          <p:nvGrpSpPr>
            <p:cNvPr name="Group 7" id="7"/>
            <p:cNvGrpSpPr/>
            <p:nvPr/>
          </p:nvGrpSpPr>
          <p:grpSpPr>
            <a:xfrm rot="-158795">
              <a:off x="36962" y="1642950"/>
              <a:ext cx="26613682" cy="2215732"/>
              <a:chOff x="0" y="0"/>
              <a:chExt cx="10013378" cy="833668"/>
            </a:xfrm>
          </p:grpSpPr>
          <p:sp>
            <p:nvSpPr>
              <p:cNvPr name="Freeform 8" id="8"/>
              <p:cNvSpPr/>
              <p:nvPr/>
            </p:nvSpPr>
            <p:spPr>
              <a:xfrm flipH="false" flipV="false" rot="0">
                <a:off x="0" y="0"/>
                <a:ext cx="10013379" cy="833668"/>
              </a:xfrm>
              <a:custGeom>
                <a:avLst/>
                <a:gdLst/>
                <a:ahLst/>
                <a:cxnLst/>
                <a:rect r="r" b="b" t="t" l="l"/>
                <a:pathLst>
                  <a:path h="833668" w="10013379">
                    <a:moveTo>
                      <a:pt x="0" y="0"/>
                    </a:moveTo>
                    <a:lnTo>
                      <a:pt x="10013379" y="0"/>
                    </a:lnTo>
                    <a:lnTo>
                      <a:pt x="10013379" y="833668"/>
                    </a:lnTo>
                    <a:lnTo>
                      <a:pt x="0" y="833668"/>
                    </a:lnTo>
                    <a:close/>
                  </a:path>
                </a:pathLst>
              </a:custGeom>
              <a:solidFill>
                <a:srgbClr val="880F4E"/>
              </a:solidFill>
            </p:spPr>
          </p:sp>
          <p:sp>
            <p:nvSpPr>
              <p:cNvPr name="TextBox 9" id="9"/>
              <p:cNvSpPr txBox="true"/>
              <p:nvPr/>
            </p:nvSpPr>
            <p:spPr>
              <a:xfrm>
                <a:off x="0" y="-38100"/>
                <a:ext cx="10013378" cy="871768"/>
              </a:xfrm>
              <a:prstGeom prst="rect">
                <a:avLst/>
              </a:prstGeom>
            </p:spPr>
            <p:txBody>
              <a:bodyPr anchor="ctr" rtlCol="false" tIns="26670" lIns="26670" bIns="26670" rIns="26670"/>
              <a:lstStyle/>
              <a:p>
                <a:pPr algn="ctr">
                  <a:lnSpc>
                    <a:spcPts val="1396"/>
                  </a:lnSpc>
                </a:pPr>
              </a:p>
            </p:txBody>
          </p:sp>
        </p:grpSp>
        <p:sp>
          <p:nvSpPr>
            <p:cNvPr name="Freeform 10" id="10"/>
            <p:cNvSpPr/>
            <p:nvPr/>
          </p:nvSpPr>
          <p:spPr>
            <a:xfrm flipH="false" flipV="false" rot="0">
              <a:off x="18248337" y="0"/>
              <a:ext cx="4776334" cy="2531457"/>
            </a:xfrm>
            <a:custGeom>
              <a:avLst/>
              <a:gdLst/>
              <a:ahLst/>
              <a:cxnLst/>
              <a:rect r="r" b="b" t="t" l="l"/>
              <a:pathLst>
                <a:path h="2531457" w="4776334">
                  <a:moveTo>
                    <a:pt x="0" y="0"/>
                  </a:moveTo>
                  <a:lnTo>
                    <a:pt x="4776334" y="0"/>
                  </a:lnTo>
                  <a:lnTo>
                    <a:pt x="4776334" y="2531457"/>
                  </a:lnTo>
                  <a:lnTo>
                    <a:pt x="0" y="2531457"/>
                  </a:lnTo>
                  <a:lnTo>
                    <a:pt x="0" y="0"/>
                  </a:lnTo>
                  <a:close/>
                </a:path>
              </a:pathLst>
            </a:custGeom>
            <a:blipFill>
              <a:blip r:embed="rId4">
                <a:alphaModFix amt="14000"/>
                <a:extLst>
                  <a:ext uri="{96DAC541-7B7A-43D3-8B79-37D633B846F1}">
                    <asvg:svgBlip xmlns:asvg="http://schemas.microsoft.com/office/drawing/2016/SVG/main" r:embed="rId5"/>
                  </a:ext>
                </a:extLst>
              </a:blip>
              <a:stretch>
                <a:fillRect l="0" t="0" r="0" b="0"/>
              </a:stretch>
            </a:blipFill>
          </p:spPr>
        </p:sp>
        <p:sp>
          <p:nvSpPr>
            <p:cNvPr name="Freeform 11" id="11"/>
            <p:cNvSpPr/>
            <p:nvPr/>
          </p:nvSpPr>
          <p:spPr>
            <a:xfrm flipH="false" flipV="false" rot="0">
              <a:off x="20513282" y="488304"/>
              <a:ext cx="2933678" cy="1554849"/>
            </a:xfrm>
            <a:custGeom>
              <a:avLst/>
              <a:gdLst/>
              <a:ahLst/>
              <a:cxnLst/>
              <a:rect r="r" b="b" t="t" l="l"/>
              <a:pathLst>
                <a:path h="1554849" w="2933678">
                  <a:moveTo>
                    <a:pt x="0" y="0"/>
                  </a:moveTo>
                  <a:lnTo>
                    <a:pt x="2933678" y="0"/>
                  </a:lnTo>
                  <a:lnTo>
                    <a:pt x="2933678" y="1554849"/>
                  </a:lnTo>
                  <a:lnTo>
                    <a:pt x="0" y="155484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sp>
        <p:nvSpPr>
          <p:cNvPr name="TextBox 12" id="12"/>
          <p:cNvSpPr txBox="true"/>
          <p:nvPr/>
        </p:nvSpPr>
        <p:spPr>
          <a:xfrm rot="0">
            <a:off x="1028700" y="2947564"/>
            <a:ext cx="13523091" cy="829056"/>
          </a:xfrm>
          <a:prstGeom prst="rect">
            <a:avLst/>
          </a:prstGeom>
        </p:spPr>
        <p:txBody>
          <a:bodyPr anchor="t" rtlCol="false" tIns="0" lIns="0" bIns="0" rIns="0">
            <a:spAutoFit/>
          </a:bodyPr>
          <a:lstStyle/>
          <a:p>
            <a:pPr algn="l" marL="0" indent="0" lvl="0">
              <a:lnSpc>
                <a:spcPts val="7181"/>
              </a:lnSpc>
            </a:pPr>
            <a:r>
              <a:rPr lang="en-US" b="true" sz="3799">
                <a:solidFill>
                  <a:srgbClr val="FFFFFF"/>
                </a:solidFill>
                <a:latin typeface="Raleway Bold"/>
                <a:ea typeface="Raleway Bold"/>
                <a:cs typeface="Raleway Bold"/>
                <a:sym typeface="Raleway Bold"/>
              </a:rPr>
              <a:t>MRCOG Part 1:</a:t>
            </a:r>
            <a:r>
              <a:rPr lang="en-US" sz="3799">
                <a:solidFill>
                  <a:srgbClr val="FFFFFF"/>
                </a:solidFill>
                <a:latin typeface="Raleway"/>
                <a:ea typeface="Raleway"/>
                <a:cs typeface="Raleway"/>
                <a:sym typeface="Raleway"/>
              </a:rPr>
              <a:t> Wednesday 14 January 2026</a:t>
            </a:r>
          </a:p>
        </p:txBody>
      </p:sp>
      <p:sp>
        <p:nvSpPr>
          <p:cNvPr name="TextBox 13" id="13"/>
          <p:cNvSpPr txBox="true"/>
          <p:nvPr/>
        </p:nvSpPr>
        <p:spPr>
          <a:xfrm rot="0">
            <a:off x="1028700" y="5451586"/>
            <a:ext cx="13523091" cy="829056"/>
          </a:xfrm>
          <a:prstGeom prst="rect">
            <a:avLst/>
          </a:prstGeom>
        </p:spPr>
        <p:txBody>
          <a:bodyPr anchor="t" rtlCol="false" tIns="0" lIns="0" bIns="0" rIns="0">
            <a:spAutoFit/>
          </a:bodyPr>
          <a:lstStyle/>
          <a:p>
            <a:pPr algn="l" marL="0" indent="0" lvl="0">
              <a:lnSpc>
                <a:spcPts val="7181"/>
              </a:lnSpc>
            </a:pPr>
            <a:r>
              <a:rPr lang="en-US" b="true" sz="3799">
                <a:solidFill>
                  <a:srgbClr val="FFFFFF"/>
                </a:solidFill>
                <a:latin typeface="Raleway Bold"/>
                <a:ea typeface="Raleway Bold"/>
                <a:cs typeface="Raleway Bold"/>
                <a:sym typeface="Raleway Bold"/>
              </a:rPr>
              <a:t>MRCOG Part 3: </a:t>
            </a:r>
            <a:r>
              <a:rPr lang="en-US" sz="3799">
                <a:solidFill>
                  <a:srgbClr val="FFFFFF"/>
                </a:solidFill>
                <a:latin typeface="Raleway"/>
                <a:ea typeface="Raleway"/>
                <a:cs typeface="Raleway"/>
                <a:sym typeface="Raleway"/>
              </a:rPr>
              <a:t>5-6 November 2025</a:t>
            </a:r>
          </a:p>
        </p:txBody>
      </p:sp>
      <p:sp>
        <p:nvSpPr>
          <p:cNvPr name="TextBox 14" id="14"/>
          <p:cNvSpPr txBox="true"/>
          <p:nvPr/>
        </p:nvSpPr>
        <p:spPr>
          <a:xfrm rot="0">
            <a:off x="1028700" y="4176671"/>
            <a:ext cx="13523091" cy="829056"/>
          </a:xfrm>
          <a:prstGeom prst="rect">
            <a:avLst/>
          </a:prstGeom>
        </p:spPr>
        <p:txBody>
          <a:bodyPr anchor="t" rtlCol="false" tIns="0" lIns="0" bIns="0" rIns="0">
            <a:spAutoFit/>
          </a:bodyPr>
          <a:lstStyle/>
          <a:p>
            <a:pPr algn="l" marL="0" indent="0" lvl="0">
              <a:lnSpc>
                <a:spcPts val="7181"/>
              </a:lnSpc>
            </a:pPr>
            <a:r>
              <a:rPr lang="en-US" b="true" sz="3799">
                <a:solidFill>
                  <a:srgbClr val="FFFFFF"/>
                </a:solidFill>
                <a:latin typeface="Raleway Bold"/>
                <a:ea typeface="Raleway Bold"/>
                <a:cs typeface="Raleway Bold"/>
                <a:sym typeface="Raleway Bold"/>
              </a:rPr>
              <a:t>MRCOG Part 2:</a:t>
            </a:r>
            <a:r>
              <a:rPr lang="en-US" sz="3799">
                <a:solidFill>
                  <a:srgbClr val="FFFFFF"/>
                </a:solidFill>
                <a:latin typeface="Raleway"/>
                <a:ea typeface="Raleway"/>
                <a:cs typeface="Raleway"/>
                <a:sym typeface="Raleway"/>
              </a:rPr>
              <a:t> Thursday 15 January 2026</a:t>
            </a:r>
          </a:p>
        </p:txBody>
      </p:sp>
      <p:sp>
        <p:nvSpPr>
          <p:cNvPr name="TextBox 15" id="15"/>
          <p:cNvSpPr txBox="true"/>
          <p:nvPr/>
        </p:nvSpPr>
        <p:spPr>
          <a:xfrm rot="0">
            <a:off x="4483592" y="6451724"/>
            <a:ext cx="4819650" cy="655955"/>
          </a:xfrm>
          <a:prstGeom prst="rect">
            <a:avLst/>
          </a:prstGeom>
        </p:spPr>
        <p:txBody>
          <a:bodyPr anchor="t" rtlCol="false" tIns="0" lIns="0" bIns="0" rIns="0">
            <a:spAutoFit/>
          </a:bodyPr>
          <a:lstStyle/>
          <a:p>
            <a:pPr algn="ctr">
              <a:lnSpc>
                <a:spcPts val="5319"/>
              </a:lnSpc>
              <a:spcBef>
                <a:spcPct val="0"/>
              </a:spcBef>
            </a:pPr>
            <a:r>
              <a:rPr lang="en-US" sz="3799">
                <a:solidFill>
                  <a:srgbClr val="FFFFFF"/>
                </a:solidFill>
                <a:latin typeface="Raleway"/>
                <a:ea typeface="Raleway"/>
                <a:cs typeface="Raleway"/>
                <a:sym typeface="Raleway"/>
              </a:rPr>
              <a:t>10-11 November 2025</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DAGMgT535Kw</dc:identifier>
  <dcterms:modified xsi:type="dcterms:W3CDTF">2011-08-01T06:04:30Z</dcterms:modified>
  <cp:revision>1</cp:revision>
  <dc:title>TOOLKIT: Exams presentation slides</dc:title>
</cp:coreProperties>
</file>