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68" r:id="rId2"/>
    <p:sldId id="370" r:id="rId3"/>
    <p:sldId id="369" r:id="rId4"/>
    <p:sldId id="371" r:id="rId5"/>
    <p:sldId id="372" r:id="rId6"/>
    <p:sldId id="373" r:id="rId7"/>
    <p:sldId id="374" r:id="rId8"/>
    <p:sldId id="375" r:id="rId9"/>
    <p:sldId id="376" r:id="rId10"/>
    <p:sldId id="377" r:id="rId11"/>
    <p:sldId id="319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C945"/>
    <a:srgbClr val="BFBB11"/>
    <a:srgbClr val="FFCCFF"/>
    <a:srgbClr val="CCCCFF"/>
    <a:srgbClr val="FF66CC"/>
    <a:srgbClr val="FFFF66"/>
    <a:srgbClr val="FF9933"/>
    <a:srgbClr val="FF3300"/>
    <a:srgbClr val="CCECFF"/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9" autoAdjust="0"/>
    <p:restoredTop sz="94941" autoAdjust="0"/>
  </p:normalViewPr>
  <p:slideViewPr>
    <p:cSldViewPr>
      <p:cViewPr varScale="1">
        <p:scale>
          <a:sx n="104" d="100"/>
          <a:sy n="104" d="100"/>
        </p:scale>
        <p:origin x="-118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Relationship Id="rId4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4E8DFA7-5793-4455-982F-863D258D8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C94FAC-D7A8-4FC8-A582-465A6E54448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E8DFA7-5793-4455-982F-863D258D84A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0346E5-1ED1-42A4-9D7C-6F997B32E2F2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2732ED-603B-4644-97D6-753244BE11B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E8DFA7-5793-4455-982F-863D258D84A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E8DFA7-5793-4455-982F-863D258D84A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E8DFA7-5793-4455-982F-863D258D84A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E8DFA7-5793-4455-982F-863D258D84A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E8DFA7-5793-4455-982F-863D258D84A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E8DFA7-5793-4455-982F-863D258D84A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E8DFA7-5793-4455-982F-863D258D84A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D0A5C-66D2-4DE7-914E-6C40365F6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88C5C-B5CA-4322-9029-4AB415EDAE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7AC7D-B32D-4ADD-BDB1-B7AF36444A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E128B-0C02-4FE9-8CE7-03FA04337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E0618-D1B1-40FF-85B0-EF1A01147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7AFC0-0172-4AFA-ACFC-FCB5182A7F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9C4A6-499A-4631-B743-8CD7BD0D5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5735C-7815-4C93-8C35-564345811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81129-9BFF-4EEB-836D-2034EBE1E6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E8AFF-3760-4EB4-A1BA-F889C32308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0847A-12DF-4961-8D61-58518C07E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40223-A64D-40B2-813A-FCECFCAA6F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2214F-75FB-4728-A03F-2C7323DEC6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63D8A-2A95-4189-95C8-3A21E7C05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DF8973E-BB99-4A34-B7D2-13C4FC132B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package" Target="../embeddings/Word_2007_Document17.docx"/><Relationship Id="rId4" Type="http://schemas.openxmlformats.org/officeDocument/2006/relationships/package" Target="../embeddings/Word_2007_Document16.docx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package" Target="../embeddings/Word_2007_Document4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Word_2007_Document3.docx"/><Relationship Id="rId5" Type="http://schemas.openxmlformats.org/officeDocument/2006/relationships/package" Target="../embeddings/Word_2007_Document2.docx"/><Relationship Id="rId4" Type="http://schemas.openxmlformats.org/officeDocument/2006/relationships/package" Target="../embeddings/Word_2007_Document1.doc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Word_2007_Document7.docx"/><Relationship Id="rId5" Type="http://schemas.openxmlformats.org/officeDocument/2006/relationships/package" Target="../embeddings/Word_2007_Document6.docx"/><Relationship Id="rId4" Type="http://schemas.openxmlformats.org/officeDocument/2006/relationships/package" Target="../embeddings/Word_2007_Document5.doc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package" Target="../embeddings/Word_2007_Document10.docx"/><Relationship Id="rId5" Type="http://schemas.openxmlformats.org/officeDocument/2006/relationships/package" Target="../embeddings/Word_2007_Document9.docx"/><Relationship Id="rId4" Type="http://schemas.openxmlformats.org/officeDocument/2006/relationships/package" Target="../embeddings/Word_2007_Document8.doc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package" Target="../embeddings/Word_2007_Document13.docx"/><Relationship Id="rId5" Type="http://schemas.openxmlformats.org/officeDocument/2006/relationships/package" Target="../embeddings/Word_2007_Document12.docx"/><Relationship Id="rId4" Type="http://schemas.openxmlformats.org/officeDocument/2006/relationships/package" Target="../embeddings/Word_2007_Document11.doc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package" Target="../embeddings/Word_2007_Document15.docx"/><Relationship Id="rId4" Type="http://schemas.openxmlformats.org/officeDocument/2006/relationships/package" Target="../embeddings/Word_2007_Document14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8"/>
          <p:cNvSpPr txBox="1">
            <a:spLocks noChangeArrowheads="1"/>
          </p:cNvSpPr>
          <p:nvPr/>
        </p:nvSpPr>
        <p:spPr bwMode="auto">
          <a:xfrm>
            <a:off x="1187624" y="2996952"/>
            <a:ext cx="7056437" cy="1200329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i="1" dirty="0" smtClean="0">
                <a:solidFill>
                  <a:srgbClr val="FFFF00"/>
                </a:solidFill>
                <a:latin typeface="Times New Roman" pitchFamily="18" charset="0"/>
              </a:rPr>
              <a:t>SBAs for t</a:t>
            </a:r>
            <a:r>
              <a:rPr lang="en-US" sz="3600" b="1" i="1" dirty="0" smtClean="0">
                <a:solidFill>
                  <a:srgbClr val="FFFF00"/>
                </a:solidFill>
                <a:latin typeface="Times New Roman" pitchFamily="18" charset="0"/>
              </a:rPr>
              <a:t>he </a:t>
            </a:r>
            <a:r>
              <a:rPr lang="en-US" sz="3600" b="1" i="1" dirty="0" smtClean="0">
                <a:solidFill>
                  <a:srgbClr val="FFFF00"/>
                </a:solidFill>
                <a:latin typeface="Times New Roman" pitchFamily="18" charset="0"/>
              </a:rPr>
              <a:t>Part 2 MRCOG Generic</a:t>
            </a:r>
            <a:endParaRPr lang="en-US" sz="3600" b="1" i="1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pic>
        <p:nvPicPr>
          <p:cNvPr id="15" name="Picture 12" descr="http://rcog.mediaondemand.net/images/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908720"/>
            <a:ext cx="1600200" cy="15430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1362" name="Object 2"/>
          <p:cNvGraphicFramePr>
            <a:graphicFrameLocks noChangeAspect="1"/>
          </p:cNvGraphicFramePr>
          <p:nvPr/>
        </p:nvGraphicFramePr>
        <p:xfrm>
          <a:off x="683568" y="548680"/>
          <a:ext cx="7771276" cy="3024336"/>
        </p:xfrm>
        <a:graphic>
          <a:graphicData uri="http://schemas.openxmlformats.org/presentationml/2006/ole">
            <p:oleObj spid="_x0000_s369666" name="Document" r:id="rId4" imgW="6634823" imgH="2883624" progId="Word.Document.12">
              <p:embed/>
            </p:oleObj>
          </a:graphicData>
        </a:graphic>
      </p:graphicFrame>
      <p:graphicFrame>
        <p:nvGraphicFramePr>
          <p:cNvPr id="271363" name="Object 3"/>
          <p:cNvGraphicFramePr>
            <a:graphicFrameLocks noChangeAspect="1"/>
          </p:cNvGraphicFramePr>
          <p:nvPr/>
        </p:nvGraphicFramePr>
        <p:xfrm>
          <a:off x="899592" y="3861048"/>
          <a:ext cx="6768752" cy="895463"/>
        </p:xfrm>
        <a:graphic>
          <a:graphicData uri="http://schemas.openxmlformats.org/presentationml/2006/ole">
            <p:oleObj spid="_x0000_s369667" name="Document" r:id="rId5" imgW="5903423" imgH="826447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44675"/>
            <a:ext cx="8229600" cy="1143000"/>
          </a:xfrm>
        </p:spPr>
        <p:txBody>
          <a:bodyPr/>
          <a:lstStyle/>
          <a:p>
            <a:pPr eaLnBrk="1" hangingPunct="1"/>
            <a:r>
              <a:rPr lang="en-GB" sz="5400" b="1" i="1" smtClean="0">
                <a:solidFill>
                  <a:srgbClr val="FF3300"/>
                </a:solidFill>
                <a:latin typeface="Times New Roman" pitchFamily="18" charset="0"/>
              </a:rPr>
              <a:t>THE END</a:t>
            </a:r>
            <a:endParaRPr lang="en-US" sz="5400" b="1" i="1" smtClean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3212976"/>
            <a:ext cx="7488832" cy="223294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sz="4400" b="1" i="1" dirty="0" smtClean="0">
                <a:solidFill>
                  <a:srgbClr val="FFFF66"/>
                </a:solidFill>
                <a:latin typeface="Times New Roman" pitchFamily="18" charset="0"/>
              </a:rPr>
              <a:t>Thank you very much.</a:t>
            </a:r>
          </a:p>
          <a:p>
            <a:pPr algn="ctr" eaLnBrk="1" hangingPunct="1">
              <a:buFontTx/>
              <a:buNone/>
            </a:pPr>
            <a:r>
              <a:rPr lang="en-GB" sz="4400" b="1" i="1" dirty="0" smtClean="0">
                <a:solidFill>
                  <a:srgbClr val="FFFF66"/>
                </a:solidFill>
                <a:latin typeface="Times New Roman" pitchFamily="18" charset="0"/>
              </a:rPr>
              <a:t>and best wishes for the exam.</a:t>
            </a:r>
            <a:endParaRPr lang="en-US" sz="4400" b="1" i="1" dirty="0" smtClean="0">
              <a:solidFill>
                <a:srgbClr val="FFFF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65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0" grpId="0"/>
      <p:bldP spid="16589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79512" y="116632"/>
            <a:ext cx="8964488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3600" dirty="0">
                <a:solidFill>
                  <a:srgbClr val="FFFF66"/>
                </a:solidFill>
              </a:rPr>
              <a:t>Specialist Training &amp; </a:t>
            </a:r>
            <a:r>
              <a:rPr lang="en-GB" sz="3600" dirty="0" smtClean="0">
                <a:solidFill>
                  <a:srgbClr val="FFFF66"/>
                </a:solidFill>
              </a:rPr>
              <a:t>Education Programme</a:t>
            </a:r>
            <a:endParaRPr lang="en-US" sz="3600" dirty="0">
              <a:solidFill>
                <a:srgbClr val="FFFF66"/>
              </a:solidFill>
            </a:endParaRPr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11198225" y="1844675"/>
            <a:ext cx="792163" cy="719138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23850" y="6237288"/>
            <a:ext cx="16557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 dirty="0" smtClean="0">
                <a:latin typeface="Times New Roman" pitchFamily="18" charset="0"/>
              </a:rPr>
              <a:t>July 2014</a:t>
            </a:r>
            <a:endParaRPr lang="en-US" i="1" dirty="0">
              <a:latin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435600" y="2708275"/>
            <a:ext cx="1944688" cy="1339850"/>
            <a:chOff x="3424" y="1706"/>
            <a:chExt cx="1225" cy="844"/>
          </a:xfrm>
        </p:grpSpPr>
        <p:sp>
          <p:nvSpPr>
            <p:cNvPr id="24633" name="AutoShape 7"/>
            <p:cNvSpPr>
              <a:spLocks noChangeArrowheads="1"/>
            </p:cNvSpPr>
            <p:nvPr/>
          </p:nvSpPr>
          <p:spPr bwMode="auto">
            <a:xfrm>
              <a:off x="3443" y="2205"/>
              <a:ext cx="386" cy="318"/>
            </a:xfrm>
            <a:prstGeom prst="cube">
              <a:avLst>
                <a:gd name="adj" fmla="val 25000"/>
              </a:avLst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4" name="AutoShape 8"/>
            <p:cNvSpPr>
              <a:spLocks noChangeArrowheads="1"/>
            </p:cNvSpPr>
            <p:nvPr/>
          </p:nvSpPr>
          <p:spPr bwMode="auto">
            <a:xfrm>
              <a:off x="3900" y="2205"/>
              <a:ext cx="386" cy="318"/>
            </a:xfrm>
            <a:prstGeom prst="cube">
              <a:avLst>
                <a:gd name="adj" fmla="val 25000"/>
              </a:avLst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4635" name="Text Box 9"/>
            <p:cNvSpPr txBox="1">
              <a:spLocks noChangeArrowheads="1"/>
            </p:cNvSpPr>
            <p:nvPr/>
          </p:nvSpPr>
          <p:spPr bwMode="auto">
            <a:xfrm>
              <a:off x="3478" y="2300"/>
              <a:ext cx="28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solidFill>
                    <a:srgbClr val="333333"/>
                  </a:solidFill>
                </a:rPr>
                <a:t>6</a:t>
              </a:r>
              <a:endParaRPr lang="en-US" sz="2000">
                <a:solidFill>
                  <a:srgbClr val="333333"/>
                </a:solidFill>
              </a:endParaRPr>
            </a:p>
          </p:txBody>
        </p:sp>
        <p:sp>
          <p:nvSpPr>
            <p:cNvPr id="24636" name="Text Box 10"/>
            <p:cNvSpPr txBox="1">
              <a:spLocks noChangeArrowheads="1"/>
            </p:cNvSpPr>
            <p:nvPr/>
          </p:nvSpPr>
          <p:spPr bwMode="auto">
            <a:xfrm>
              <a:off x="3970" y="2300"/>
              <a:ext cx="28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solidFill>
                    <a:srgbClr val="333333"/>
                  </a:solidFill>
                </a:rPr>
                <a:t>7</a:t>
              </a:r>
              <a:endParaRPr lang="en-US" sz="2000">
                <a:solidFill>
                  <a:srgbClr val="333333"/>
                </a:solidFill>
              </a:endParaRPr>
            </a:p>
          </p:txBody>
        </p:sp>
        <p:sp>
          <p:nvSpPr>
            <p:cNvPr id="24637" name="Text Box 11"/>
            <p:cNvSpPr txBox="1">
              <a:spLocks noChangeArrowheads="1"/>
            </p:cNvSpPr>
            <p:nvPr/>
          </p:nvSpPr>
          <p:spPr bwMode="auto">
            <a:xfrm>
              <a:off x="3424" y="1706"/>
              <a:ext cx="1225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/>
                <a:t>Advanced Training Modules</a:t>
              </a:r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3181350" y="2708275"/>
            <a:ext cx="2117725" cy="1339850"/>
            <a:chOff x="2004" y="1706"/>
            <a:chExt cx="1334" cy="844"/>
          </a:xfrm>
        </p:grpSpPr>
        <p:sp>
          <p:nvSpPr>
            <p:cNvPr id="24626" name="AutoShape 13"/>
            <p:cNvSpPr>
              <a:spLocks noChangeArrowheads="1"/>
            </p:cNvSpPr>
            <p:nvPr/>
          </p:nvSpPr>
          <p:spPr bwMode="auto">
            <a:xfrm>
              <a:off x="2004" y="2205"/>
              <a:ext cx="386" cy="318"/>
            </a:xfrm>
            <a:prstGeom prst="cube">
              <a:avLst>
                <a:gd name="adj" fmla="val 25000"/>
              </a:avLst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7" name="AutoShape 14"/>
            <p:cNvSpPr>
              <a:spLocks noChangeArrowheads="1"/>
            </p:cNvSpPr>
            <p:nvPr/>
          </p:nvSpPr>
          <p:spPr bwMode="auto">
            <a:xfrm>
              <a:off x="2461" y="2205"/>
              <a:ext cx="386" cy="318"/>
            </a:xfrm>
            <a:prstGeom prst="cube">
              <a:avLst>
                <a:gd name="adj" fmla="val 25000"/>
              </a:avLst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8" name="AutoShape 15"/>
            <p:cNvSpPr>
              <a:spLocks noChangeArrowheads="1"/>
            </p:cNvSpPr>
            <p:nvPr/>
          </p:nvSpPr>
          <p:spPr bwMode="auto">
            <a:xfrm>
              <a:off x="2952" y="2205"/>
              <a:ext cx="386" cy="318"/>
            </a:xfrm>
            <a:prstGeom prst="cube">
              <a:avLst>
                <a:gd name="adj" fmla="val 25000"/>
              </a:avLst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9" name="Text Box 16"/>
            <p:cNvSpPr txBox="1">
              <a:spLocks noChangeArrowheads="1"/>
            </p:cNvSpPr>
            <p:nvPr/>
          </p:nvSpPr>
          <p:spPr bwMode="auto">
            <a:xfrm>
              <a:off x="2040" y="2300"/>
              <a:ext cx="28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solidFill>
                    <a:srgbClr val="333333"/>
                  </a:solidFill>
                </a:rPr>
                <a:t>3</a:t>
              </a:r>
              <a:endParaRPr lang="en-US" sz="2000">
                <a:solidFill>
                  <a:srgbClr val="333333"/>
                </a:solidFill>
              </a:endParaRPr>
            </a:p>
          </p:txBody>
        </p:sp>
        <p:sp>
          <p:nvSpPr>
            <p:cNvPr id="24630" name="Text Box 17"/>
            <p:cNvSpPr txBox="1">
              <a:spLocks noChangeArrowheads="1"/>
            </p:cNvSpPr>
            <p:nvPr/>
          </p:nvSpPr>
          <p:spPr bwMode="auto">
            <a:xfrm>
              <a:off x="2495" y="2300"/>
              <a:ext cx="28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solidFill>
                    <a:srgbClr val="333333"/>
                  </a:solidFill>
                </a:rPr>
                <a:t>4</a:t>
              </a:r>
              <a:endParaRPr lang="en-US" sz="2000">
                <a:solidFill>
                  <a:srgbClr val="333333"/>
                </a:solidFill>
              </a:endParaRPr>
            </a:p>
          </p:txBody>
        </p:sp>
        <p:sp>
          <p:nvSpPr>
            <p:cNvPr id="24631" name="Text Box 18"/>
            <p:cNvSpPr txBox="1">
              <a:spLocks noChangeArrowheads="1"/>
            </p:cNvSpPr>
            <p:nvPr/>
          </p:nvSpPr>
          <p:spPr bwMode="auto">
            <a:xfrm>
              <a:off x="3022" y="2300"/>
              <a:ext cx="28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solidFill>
                    <a:srgbClr val="333333"/>
                  </a:solidFill>
                </a:rPr>
                <a:t>5</a:t>
              </a:r>
              <a:endParaRPr lang="en-US" sz="2000">
                <a:solidFill>
                  <a:srgbClr val="333333"/>
                </a:solidFill>
              </a:endParaRPr>
            </a:p>
          </p:txBody>
        </p:sp>
        <p:sp>
          <p:nvSpPr>
            <p:cNvPr id="24632" name="Text Box 19"/>
            <p:cNvSpPr txBox="1">
              <a:spLocks noChangeArrowheads="1"/>
            </p:cNvSpPr>
            <p:nvPr/>
          </p:nvSpPr>
          <p:spPr bwMode="auto">
            <a:xfrm>
              <a:off x="2290" y="1706"/>
              <a:ext cx="95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/>
                <a:t>Intermediate Training</a:t>
              </a:r>
              <a:endParaRPr lang="en-US"/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2051050" y="4076701"/>
            <a:ext cx="2160588" cy="2027238"/>
            <a:chOff x="1292" y="2568"/>
            <a:chExt cx="1361" cy="1277"/>
          </a:xfrm>
        </p:grpSpPr>
        <p:sp>
          <p:nvSpPr>
            <p:cNvPr id="24624" name="Text Box 21"/>
            <p:cNvSpPr txBox="1">
              <a:spLocks noChangeArrowheads="1"/>
            </p:cNvSpPr>
            <p:nvPr/>
          </p:nvSpPr>
          <p:spPr bwMode="auto">
            <a:xfrm>
              <a:off x="1292" y="3612"/>
              <a:ext cx="136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dirty="0"/>
                <a:t>PART 1 </a:t>
              </a:r>
              <a:r>
                <a:rPr lang="en-GB" dirty="0" smtClean="0"/>
                <a:t>MRCOG</a:t>
              </a:r>
              <a:endParaRPr lang="en-US" dirty="0"/>
            </a:p>
          </p:txBody>
        </p:sp>
        <p:sp>
          <p:nvSpPr>
            <p:cNvPr id="24625" name="Line 22"/>
            <p:cNvSpPr>
              <a:spLocks noChangeShapeType="1"/>
            </p:cNvSpPr>
            <p:nvPr/>
          </p:nvSpPr>
          <p:spPr bwMode="auto">
            <a:xfrm flipV="1">
              <a:off x="1927" y="2568"/>
              <a:ext cx="0" cy="998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3276601" y="4076700"/>
            <a:ext cx="3525838" cy="2024063"/>
            <a:chOff x="2064" y="2568"/>
            <a:chExt cx="2221" cy="1275"/>
          </a:xfrm>
        </p:grpSpPr>
        <p:sp>
          <p:nvSpPr>
            <p:cNvPr id="24622" name="Text Box 24"/>
            <p:cNvSpPr txBox="1">
              <a:spLocks noChangeArrowheads="1"/>
            </p:cNvSpPr>
            <p:nvPr/>
          </p:nvSpPr>
          <p:spPr bwMode="auto">
            <a:xfrm>
              <a:off x="2835" y="3612"/>
              <a:ext cx="145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dirty="0" smtClean="0"/>
                <a:t>PART 3 MRCOG</a:t>
              </a:r>
              <a:endParaRPr lang="en-US" dirty="0"/>
            </a:p>
          </p:txBody>
        </p:sp>
        <p:sp>
          <p:nvSpPr>
            <p:cNvPr id="24623" name="Line 25"/>
            <p:cNvSpPr>
              <a:spLocks noChangeShapeType="1"/>
            </p:cNvSpPr>
            <p:nvPr/>
          </p:nvSpPr>
          <p:spPr bwMode="auto">
            <a:xfrm flipV="1">
              <a:off x="3379" y="2614"/>
              <a:ext cx="0" cy="998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" name="Text Box 24"/>
            <p:cNvSpPr txBox="1">
              <a:spLocks noChangeArrowheads="1"/>
            </p:cNvSpPr>
            <p:nvPr/>
          </p:nvSpPr>
          <p:spPr bwMode="auto">
            <a:xfrm>
              <a:off x="2064" y="3294"/>
              <a:ext cx="131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dirty="0" smtClean="0"/>
                <a:t>PART 2 MRCOG</a:t>
              </a:r>
              <a:endParaRPr lang="en-US" dirty="0"/>
            </a:p>
          </p:txBody>
        </p:sp>
        <p:sp>
          <p:nvSpPr>
            <p:cNvPr id="62" name="Line 25"/>
            <p:cNvSpPr>
              <a:spLocks noChangeShapeType="1"/>
            </p:cNvSpPr>
            <p:nvPr/>
          </p:nvSpPr>
          <p:spPr bwMode="auto">
            <a:xfrm flipV="1">
              <a:off x="2904" y="2568"/>
              <a:ext cx="0" cy="726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6732588" y="3213100"/>
            <a:ext cx="2411412" cy="1223963"/>
            <a:chOff x="4241" y="2024"/>
            <a:chExt cx="1519" cy="771"/>
          </a:xfrm>
        </p:grpSpPr>
        <p:sp>
          <p:nvSpPr>
            <p:cNvPr id="24620" name="Text Box 27"/>
            <p:cNvSpPr txBox="1">
              <a:spLocks noChangeArrowheads="1"/>
            </p:cNvSpPr>
            <p:nvPr/>
          </p:nvSpPr>
          <p:spPr bwMode="auto">
            <a:xfrm>
              <a:off x="4241" y="2024"/>
              <a:ext cx="1519" cy="5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/>
                <a:t>CCT</a:t>
              </a:r>
            </a:p>
            <a:p>
              <a:pPr algn="ctr">
                <a:spcBef>
                  <a:spcPct val="50000"/>
                </a:spcBef>
              </a:pPr>
              <a:r>
                <a:rPr lang="en-GB" sz="1600"/>
                <a:t>Specialist Register Independent Practice</a:t>
              </a:r>
              <a:endParaRPr lang="en-US" sz="1600"/>
            </a:p>
          </p:txBody>
        </p:sp>
        <p:sp>
          <p:nvSpPr>
            <p:cNvPr id="24621" name="Oval 28"/>
            <p:cNvSpPr>
              <a:spLocks noChangeArrowheads="1"/>
            </p:cNvSpPr>
            <p:nvPr/>
          </p:nvSpPr>
          <p:spPr bwMode="auto">
            <a:xfrm>
              <a:off x="4332" y="2024"/>
              <a:ext cx="1428" cy="771"/>
            </a:xfrm>
            <a:prstGeom prst="ellips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1763713" y="2708277"/>
            <a:ext cx="5113337" cy="2178051"/>
            <a:chOff x="1111" y="1706"/>
            <a:chExt cx="3221" cy="1372"/>
          </a:xfrm>
        </p:grpSpPr>
        <p:grpSp>
          <p:nvGrpSpPr>
            <p:cNvPr id="8" name="Group 30"/>
            <p:cNvGrpSpPr>
              <a:grpSpLocks/>
            </p:cNvGrpSpPr>
            <p:nvPr/>
          </p:nvGrpSpPr>
          <p:grpSpPr bwMode="auto">
            <a:xfrm>
              <a:off x="1127" y="1706"/>
              <a:ext cx="807" cy="844"/>
              <a:chOff x="1127" y="1706"/>
              <a:chExt cx="807" cy="844"/>
            </a:xfrm>
          </p:grpSpPr>
          <p:sp>
            <p:nvSpPr>
              <p:cNvPr id="24615" name="AutoShape 31"/>
              <p:cNvSpPr>
                <a:spLocks noChangeArrowheads="1"/>
              </p:cNvSpPr>
              <p:nvPr/>
            </p:nvSpPr>
            <p:spPr bwMode="auto">
              <a:xfrm>
                <a:off x="1548" y="2205"/>
                <a:ext cx="386" cy="318"/>
              </a:xfrm>
              <a:prstGeom prst="cube">
                <a:avLst>
                  <a:gd name="adj" fmla="val 25000"/>
                </a:avLst>
              </a:prstGeom>
              <a:solidFill>
                <a:srgbClr val="00CC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16" name="AutoShape 32"/>
              <p:cNvSpPr>
                <a:spLocks noChangeArrowheads="1"/>
              </p:cNvSpPr>
              <p:nvPr/>
            </p:nvSpPr>
            <p:spPr bwMode="auto">
              <a:xfrm>
                <a:off x="1127" y="2205"/>
                <a:ext cx="386" cy="318"/>
              </a:xfrm>
              <a:prstGeom prst="cube">
                <a:avLst>
                  <a:gd name="adj" fmla="val 25000"/>
                </a:avLst>
              </a:prstGeom>
              <a:solidFill>
                <a:srgbClr val="00CC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17" name="Text Box 33"/>
              <p:cNvSpPr txBox="1">
                <a:spLocks noChangeArrowheads="1"/>
              </p:cNvSpPr>
              <p:nvPr/>
            </p:nvSpPr>
            <p:spPr bwMode="auto">
              <a:xfrm>
                <a:off x="1161" y="2300"/>
                <a:ext cx="28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>
                    <a:solidFill>
                      <a:srgbClr val="333333"/>
                    </a:solidFill>
                  </a:rPr>
                  <a:t>1</a:t>
                </a:r>
                <a:endParaRPr lang="en-US" sz="2000">
                  <a:solidFill>
                    <a:srgbClr val="333333"/>
                  </a:solidFill>
                </a:endParaRPr>
              </a:p>
            </p:txBody>
          </p:sp>
          <p:sp>
            <p:nvSpPr>
              <p:cNvPr id="24618" name="Text Box 34"/>
              <p:cNvSpPr txBox="1">
                <a:spLocks noChangeArrowheads="1"/>
              </p:cNvSpPr>
              <p:nvPr/>
            </p:nvSpPr>
            <p:spPr bwMode="auto">
              <a:xfrm>
                <a:off x="1583" y="2300"/>
                <a:ext cx="281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>
                    <a:solidFill>
                      <a:srgbClr val="333333"/>
                    </a:solidFill>
                  </a:rPr>
                  <a:t>2</a:t>
                </a:r>
                <a:endParaRPr lang="en-US" sz="2000">
                  <a:solidFill>
                    <a:srgbClr val="333333"/>
                  </a:solidFill>
                </a:endParaRPr>
              </a:p>
            </p:txBody>
          </p:sp>
          <p:sp>
            <p:nvSpPr>
              <p:cNvPr id="24619" name="Text Box 35"/>
              <p:cNvSpPr txBox="1">
                <a:spLocks noChangeArrowheads="1"/>
              </p:cNvSpPr>
              <p:nvPr/>
            </p:nvSpPr>
            <p:spPr bwMode="auto">
              <a:xfrm>
                <a:off x="1202" y="1706"/>
                <a:ext cx="726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/>
                  <a:t>Basic Training</a:t>
                </a:r>
                <a:endParaRPr lang="en-US"/>
              </a:p>
            </p:txBody>
          </p:sp>
        </p:grpSp>
        <p:sp>
          <p:nvSpPr>
            <p:cNvPr id="24609" name="Text Box 36"/>
            <p:cNvSpPr txBox="1">
              <a:spLocks noChangeArrowheads="1"/>
            </p:cNvSpPr>
            <p:nvPr/>
          </p:nvSpPr>
          <p:spPr bwMode="auto">
            <a:xfrm>
              <a:off x="2040" y="2847"/>
              <a:ext cx="7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ARCP</a:t>
              </a:r>
            </a:p>
          </p:txBody>
        </p:sp>
        <p:sp>
          <p:nvSpPr>
            <p:cNvPr id="24610" name="Text Box 37"/>
            <p:cNvSpPr txBox="1">
              <a:spLocks noChangeArrowheads="1"/>
            </p:cNvSpPr>
            <p:nvPr/>
          </p:nvSpPr>
          <p:spPr bwMode="auto">
            <a:xfrm>
              <a:off x="1926" y="2630"/>
              <a:ext cx="108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600" dirty="0"/>
                <a:t>Core Log Book</a:t>
              </a:r>
              <a:endParaRPr lang="en-US" sz="1600" dirty="0"/>
            </a:p>
          </p:txBody>
        </p:sp>
        <p:sp>
          <p:nvSpPr>
            <p:cNvPr id="24611" name="Line 38"/>
            <p:cNvSpPr>
              <a:spLocks noChangeShapeType="1"/>
            </p:cNvSpPr>
            <p:nvPr/>
          </p:nvSpPr>
          <p:spPr bwMode="auto">
            <a:xfrm flipH="1">
              <a:off x="1111" y="2750"/>
              <a:ext cx="862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 type="diamond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612" name="Line 39"/>
            <p:cNvSpPr>
              <a:spLocks noChangeShapeType="1"/>
            </p:cNvSpPr>
            <p:nvPr/>
          </p:nvSpPr>
          <p:spPr bwMode="auto">
            <a:xfrm flipH="1" flipV="1">
              <a:off x="1111" y="2976"/>
              <a:ext cx="907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 type="diamond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613" name="Line 40"/>
            <p:cNvSpPr>
              <a:spLocks noChangeShapeType="1"/>
            </p:cNvSpPr>
            <p:nvPr/>
          </p:nvSpPr>
          <p:spPr bwMode="auto">
            <a:xfrm>
              <a:off x="2835" y="2750"/>
              <a:ext cx="1497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614" name="Line 41"/>
            <p:cNvSpPr>
              <a:spLocks noChangeShapeType="1"/>
            </p:cNvSpPr>
            <p:nvPr/>
          </p:nvSpPr>
          <p:spPr bwMode="auto">
            <a:xfrm flipV="1">
              <a:off x="2562" y="2955"/>
              <a:ext cx="1756" cy="21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" name="Group 42"/>
          <p:cNvGrpSpPr>
            <a:grpSpLocks/>
          </p:cNvGrpSpPr>
          <p:nvPr/>
        </p:nvGrpSpPr>
        <p:grpSpPr bwMode="auto">
          <a:xfrm>
            <a:off x="5580063" y="4868863"/>
            <a:ext cx="1511300" cy="654050"/>
            <a:chOff x="3515" y="3067"/>
            <a:chExt cx="952" cy="412"/>
          </a:xfrm>
        </p:grpSpPr>
        <p:sp>
          <p:nvSpPr>
            <p:cNvPr id="24606" name="Rectangle 43"/>
            <p:cNvSpPr>
              <a:spLocks noChangeArrowheads="1"/>
            </p:cNvSpPr>
            <p:nvPr/>
          </p:nvSpPr>
          <p:spPr bwMode="auto">
            <a:xfrm>
              <a:off x="3515" y="3067"/>
              <a:ext cx="952" cy="408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4607" name="Text Box 44"/>
            <p:cNvSpPr txBox="1">
              <a:spLocks noChangeArrowheads="1"/>
            </p:cNvSpPr>
            <p:nvPr/>
          </p:nvSpPr>
          <p:spPr bwMode="auto">
            <a:xfrm>
              <a:off x="3515" y="3067"/>
              <a:ext cx="907" cy="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>
                  <a:solidFill>
                    <a:srgbClr val="333333"/>
                  </a:solidFill>
                </a:rPr>
                <a:t>Subspecialty </a:t>
              </a:r>
            </a:p>
            <a:p>
              <a:pPr algn="ctr">
                <a:lnSpc>
                  <a:spcPct val="80000"/>
                </a:lnSpc>
                <a:spcBef>
                  <a:spcPct val="50000"/>
                </a:spcBef>
              </a:pPr>
              <a:r>
                <a:rPr lang="en-GB" sz="1600">
                  <a:solidFill>
                    <a:srgbClr val="333333"/>
                  </a:solidFill>
                </a:rPr>
                <a:t>2-3yr</a:t>
              </a:r>
              <a:endParaRPr lang="en-US" sz="1600">
                <a:solidFill>
                  <a:srgbClr val="333333"/>
                </a:solidFill>
              </a:endParaRPr>
            </a:p>
          </p:txBody>
        </p:sp>
      </p:grpSp>
      <p:grpSp>
        <p:nvGrpSpPr>
          <p:cNvPr id="10" name="Group 45"/>
          <p:cNvGrpSpPr>
            <a:grpSpLocks/>
          </p:cNvGrpSpPr>
          <p:nvPr/>
        </p:nvGrpSpPr>
        <p:grpSpPr bwMode="auto">
          <a:xfrm>
            <a:off x="179388" y="4076700"/>
            <a:ext cx="1871662" cy="1506538"/>
            <a:chOff x="113" y="2568"/>
            <a:chExt cx="1179" cy="949"/>
          </a:xfrm>
        </p:grpSpPr>
        <p:sp>
          <p:nvSpPr>
            <p:cNvPr id="24604" name="Text Box 46"/>
            <p:cNvSpPr txBox="1">
              <a:spLocks noChangeArrowheads="1"/>
            </p:cNvSpPr>
            <p:nvPr/>
          </p:nvSpPr>
          <p:spPr bwMode="auto">
            <a:xfrm>
              <a:off x="113" y="3113"/>
              <a:ext cx="1179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/>
                <a:t>Women’s Health Module</a:t>
              </a:r>
              <a:endParaRPr lang="en-US"/>
            </a:p>
          </p:txBody>
        </p:sp>
        <p:sp>
          <p:nvSpPr>
            <p:cNvPr id="24605" name="Line 47"/>
            <p:cNvSpPr>
              <a:spLocks noChangeShapeType="1"/>
            </p:cNvSpPr>
            <p:nvPr/>
          </p:nvSpPr>
          <p:spPr bwMode="auto">
            <a:xfrm flipV="1">
              <a:off x="884" y="2568"/>
              <a:ext cx="0" cy="590"/>
            </a:xfrm>
            <a:prstGeom prst="line">
              <a:avLst/>
            </a:prstGeom>
            <a:noFill/>
            <a:ln w="19050" cap="rnd">
              <a:solidFill>
                <a:srgbClr val="FFFF0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" name="Group 48"/>
          <p:cNvGrpSpPr>
            <a:grpSpLocks/>
          </p:cNvGrpSpPr>
          <p:nvPr/>
        </p:nvGrpSpPr>
        <p:grpSpPr bwMode="auto">
          <a:xfrm>
            <a:off x="179388" y="1773238"/>
            <a:ext cx="2159000" cy="2274887"/>
            <a:chOff x="113" y="1117"/>
            <a:chExt cx="1360" cy="1433"/>
          </a:xfrm>
        </p:grpSpPr>
        <p:grpSp>
          <p:nvGrpSpPr>
            <p:cNvPr id="12" name="Group 49"/>
            <p:cNvGrpSpPr>
              <a:grpSpLocks/>
            </p:cNvGrpSpPr>
            <p:nvPr/>
          </p:nvGrpSpPr>
          <p:grpSpPr bwMode="auto">
            <a:xfrm>
              <a:off x="249" y="2205"/>
              <a:ext cx="808" cy="345"/>
              <a:chOff x="249" y="2205"/>
              <a:chExt cx="808" cy="345"/>
            </a:xfrm>
          </p:grpSpPr>
          <p:sp>
            <p:nvSpPr>
              <p:cNvPr id="24600" name="AutoShape 50"/>
              <p:cNvSpPr>
                <a:spLocks noChangeArrowheads="1"/>
              </p:cNvSpPr>
              <p:nvPr/>
            </p:nvSpPr>
            <p:spPr bwMode="auto">
              <a:xfrm>
                <a:off x="249" y="2205"/>
                <a:ext cx="386" cy="318"/>
              </a:xfrm>
              <a:prstGeom prst="cube">
                <a:avLst>
                  <a:gd name="adj" fmla="val 25000"/>
                </a:avLst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1" name="AutoShape 51"/>
              <p:cNvSpPr>
                <a:spLocks noChangeArrowheads="1"/>
              </p:cNvSpPr>
              <p:nvPr/>
            </p:nvSpPr>
            <p:spPr bwMode="auto">
              <a:xfrm>
                <a:off x="671" y="2205"/>
                <a:ext cx="386" cy="318"/>
              </a:xfrm>
              <a:prstGeom prst="cube">
                <a:avLst>
                  <a:gd name="adj" fmla="val 25000"/>
                </a:avLst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2" name="Text Box 52"/>
              <p:cNvSpPr txBox="1">
                <a:spLocks noChangeArrowheads="1"/>
              </p:cNvSpPr>
              <p:nvPr/>
            </p:nvSpPr>
            <p:spPr bwMode="auto">
              <a:xfrm>
                <a:off x="319" y="2300"/>
                <a:ext cx="281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>
                    <a:solidFill>
                      <a:srgbClr val="333333"/>
                    </a:solidFill>
                  </a:rPr>
                  <a:t>1</a:t>
                </a:r>
                <a:endParaRPr lang="en-US" sz="2000">
                  <a:solidFill>
                    <a:srgbClr val="333333"/>
                  </a:solidFill>
                </a:endParaRPr>
              </a:p>
            </p:txBody>
          </p:sp>
          <p:sp>
            <p:nvSpPr>
              <p:cNvPr id="24603" name="Text Box 53"/>
              <p:cNvSpPr txBox="1">
                <a:spLocks noChangeArrowheads="1"/>
              </p:cNvSpPr>
              <p:nvPr/>
            </p:nvSpPr>
            <p:spPr bwMode="auto">
              <a:xfrm>
                <a:off x="706" y="2300"/>
                <a:ext cx="28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>
                    <a:solidFill>
                      <a:srgbClr val="333333"/>
                    </a:solidFill>
                  </a:rPr>
                  <a:t>2</a:t>
                </a:r>
                <a:endParaRPr lang="en-US" sz="2000">
                  <a:solidFill>
                    <a:srgbClr val="333333"/>
                  </a:solidFill>
                </a:endParaRPr>
              </a:p>
            </p:txBody>
          </p:sp>
        </p:grpSp>
        <p:sp>
          <p:nvSpPr>
            <p:cNvPr id="24596" name="Text Box 54"/>
            <p:cNvSpPr txBox="1">
              <a:spLocks noChangeArrowheads="1"/>
            </p:cNvSpPr>
            <p:nvPr/>
          </p:nvSpPr>
          <p:spPr bwMode="auto">
            <a:xfrm>
              <a:off x="158" y="1162"/>
              <a:ext cx="131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Full registration</a:t>
              </a:r>
              <a:endParaRPr lang="en-US"/>
            </a:p>
          </p:txBody>
        </p:sp>
        <p:sp>
          <p:nvSpPr>
            <p:cNvPr id="24597" name="Text Box 55"/>
            <p:cNvSpPr txBox="1">
              <a:spLocks noChangeArrowheads="1"/>
            </p:cNvSpPr>
            <p:nvPr/>
          </p:nvSpPr>
          <p:spPr bwMode="auto">
            <a:xfrm>
              <a:off x="204" y="1842"/>
              <a:ext cx="104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Foundation</a:t>
              </a:r>
              <a:endParaRPr lang="en-US"/>
            </a:p>
          </p:txBody>
        </p:sp>
        <p:sp>
          <p:nvSpPr>
            <p:cNvPr id="24598" name="Oval 56"/>
            <p:cNvSpPr>
              <a:spLocks noChangeArrowheads="1"/>
            </p:cNvSpPr>
            <p:nvPr/>
          </p:nvSpPr>
          <p:spPr bwMode="auto">
            <a:xfrm>
              <a:off x="113" y="1117"/>
              <a:ext cx="1179" cy="318"/>
            </a:xfrm>
            <a:prstGeom prst="ellips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9" name="Line 57"/>
            <p:cNvSpPr>
              <a:spLocks noChangeShapeType="1"/>
            </p:cNvSpPr>
            <p:nvPr/>
          </p:nvSpPr>
          <p:spPr bwMode="auto">
            <a:xfrm flipV="1">
              <a:off x="657" y="1480"/>
              <a:ext cx="0" cy="408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" name="Group 58"/>
          <p:cNvGrpSpPr>
            <a:grpSpLocks/>
          </p:cNvGrpSpPr>
          <p:nvPr/>
        </p:nvGrpSpPr>
        <p:grpSpPr bwMode="auto">
          <a:xfrm>
            <a:off x="3851275" y="1700213"/>
            <a:ext cx="3386138" cy="2449512"/>
            <a:chOff x="2426" y="1071"/>
            <a:chExt cx="2133" cy="1543"/>
          </a:xfrm>
        </p:grpSpPr>
        <p:sp>
          <p:nvSpPr>
            <p:cNvPr id="24592" name="Text Box 59"/>
            <p:cNvSpPr txBox="1">
              <a:spLocks noChangeArrowheads="1"/>
            </p:cNvSpPr>
            <p:nvPr/>
          </p:nvSpPr>
          <p:spPr bwMode="auto">
            <a:xfrm>
              <a:off x="3334" y="1071"/>
              <a:ext cx="1225" cy="453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/>
                <a:t>MRCOG </a:t>
              </a:r>
            </a:p>
            <a:p>
              <a:pPr algn="ctr">
                <a:spcBef>
                  <a:spcPct val="25000"/>
                </a:spcBef>
              </a:pPr>
              <a:r>
                <a:rPr lang="en-GB"/>
                <a:t>Part 2 course</a:t>
              </a:r>
              <a:endParaRPr lang="en-US"/>
            </a:p>
          </p:txBody>
        </p:sp>
        <p:sp>
          <p:nvSpPr>
            <p:cNvPr id="24593" name="AutoShape 60"/>
            <p:cNvSpPr>
              <a:spLocks noChangeArrowheads="1"/>
            </p:cNvSpPr>
            <p:nvPr/>
          </p:nvSpPr>
          <p:spPr bwMode="auto">
            <a:xfrm>
              <a:off x="2426" y="2115"/>
              <a:ext cx="953" cy="499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4" name="Line 61"/>
            <p:cNvSpPr>
              <a:spLocks noChangeShapeType="1"/>
            </p:cNvSpPr>
            <p:nvPr/>
          </p:nvSpPr>
          <p:spPr bwMode="auto">
            <a:xfrm flipH="1">
              <a:off x="3198" y="1525"/>
              <a:ext cx="226" cy="59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5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38513" y="2505075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Part 2 MRCOG</a:t>
            </a:r>
            <a:endParaRPr lang="en-GB" sz="4000" b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600200"/>
            <a:ext cx="7283152" cy="4525963"/>
          </a:xfrm>
        </p:spPr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en-GB" dirty="0" smtClean="0"/>
              <a:t>Paper 1 	50 SBAs	+  50 EMQs</a:t>
            </a:r>
          </a:p>
          <a:p>
            <a:pPr>
              <a:lnSpc>
                <a:spcPct val="200000"/>
              </a:lnSpc>
              <a:buNone/>
            </a:pPr>
            <a:r>
              <a:rPr lang="en-GB" dirty="0" smtClean="0"/>
              <a:t>Paper 2 	50 SBAs	+  50 EMQs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4978" name="Object 2"/>
          <p:cNvGraphicFramePr>
            <a:graphicFrameLocks noChangeAspect="1"/>
          </p:cNvGraphicFramePr>
          <p:nvPr/>
        </p:nvGraphicFramePr>
        <p:xfrm>
          <a:off x="1763688" y="692696"/>
          <a:ext cx="6080125" cy="1201737"/>
        </p:xfrm>
        <a:graphic>
          <a:graphicData uri="http://schemas.openxmlformats.org/presentationml/2006/ole">
            <p:oleObj spid="_x0000_s364546" name="Document" r:id="rId4" imgW="6079570" imgH="1202072" progId="Word.Document.12">
              <p:embed/>
            </p:oleObj>
          </a:graphicData>
        </a:graphic>
      </p:graphicFrame>
      <p:graphicFrame>
        <p:nvGraphicFramePr>
          <p:cNvPr id="254979" name="Object 3"/>
          <p:cNvGraphicFramePr>
            <a:graphicFrameLocks noChangeAspect="1"/>
          </p:cNvGraphicFramePr>
          <p:nvPr/>
        </p:nvGraphicFramePr>
        <p:xfrm>
          <a:off x="1206500" y="2062163"/>
          <a:ext cx="7237413" cy="1225550"/>
        </p:xfrm>
        <a:graphic>
          <a:graphicData uri="http://schemas.openxmlformats.org/presentationml/2006/ole">
            <p:oleObj spid="_x0000_s364547" name="Document" r:id="rId5" imgW="7252377" imgH="1223094" progId="Word.Document.12">
              <p:embed/>
            </p:oleObj>
          </a:graphicData>
        </a:graphic>
      </p:graphicFrame>
      <p:graphicFrame>
        <p:nvGraphicFramePr>
          <p:cNvPr id="254980" name="Object 4"/>
          <p:cNvGraphicFramePr>
            <a:graphicFrameLocks noChangeAspect="1"/>
          </p:cNvGraphicFramePr>
          <p:nvPr/>
        </p:nvGraphicFramePr>
        <p:xfrm>
          <a:off x="1259632" y="3284984"/>
          <a:ext cx="6080125" cy="1225550"/>
        </p:xfrm>
        <a:graphic>
          <a:graphicData uri="http://schemas.openxmlformats.org/presentationml/2006/ole">
            <p:oleObj spid="_x0000_s364548" name="Document" r:id="rId6" imgW="6079570" imgH="1226179" progId="Word.Document.12">
              <p:embed/>
            </p:oleObj>
          </a:graphicData>
        </a:graphic>
      </p:graphicFrame>
      <p:graphicFrame>
        <p:nvGraphicFramePr>
          <p:cNvPr id="254981" name="Object 5"/>
          <p:cNvGraphicFramePr>
            <a:graphicFrameLocks noChangeAspect="1"/>
          </p:cNvGraphicFramePr>
          <p:nvPr/>
        </p:nvGraphicFramePr>
        <p:xfrm>
          <a:off x="1331640" y="4869160"/>
          <a:ext cx="6080125" cy="525463"/>
        </p:xfrm>
        <a:graphic>
          <a:graphicData uri="http://schemas.openxmlformats.org/presentationml/2006/ole">
            <p:oleObj spid="_x0000_s364549" name="Document" r:id="rId7" imgW="6079570" imgH="525299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02" name="Object 2"/>
          <p:cNvGraphicFramePr>
            <a:graphicFrameLocks noChangeAspect="1"/>
          </p:cNvGraphicFramePr>
          <p:nvPr/>
        </p:nvGraphicFramePr>
        <p:xfrm>
          <a:off x="1835696" y="476672"/>
          <a:ext cx="6080125" cy="1201737"/>
        </p:xfrm>
        <a:graphic>
          <a:graphicData uri="http://schemas.openxmlformats.org/presentationml/2006/ole">
            <p:oleObj spid="_x0000_s365570" name="Document" r:id="rId4" imgW="6079570" imgH="1202072" progId="Word.Document.12">
              <p:embed/>
            </p:oleObj>
          </a:graphicData>
        </a:graphic>
      </p:graphicFrame>
      <p:graphicFrame>
        <p:nvGraphicFramePr>
          <p:cNvPr id="256003" name="Object 3"/>
          <p:cNvGraphicFramePr>
            <a:graphicFrameLocks noChangeAspect="1"/>
          </p:cNvGraphicFramePr>
          <p:nvPr/>
        </p:nvGraphicFramePr>
        <p:xfrm>
          <a:off x="1041400" y="1916832"/>
          <a:ext cx="7548563" cy="1965325"/>
        </p:xfrm>
        <a:graphic>
          <a:graphicData uri="http://schemas.openxmlformats.org/presentationml/2006/ole">
            <p:oleObj spid="_x0000_s365571" name="Document" r:id="rId5" imgW="7409559" imgH="1926373" progId="Word.Document.12">
              <p:embed/>
            </p:oleObj>
          </a:graphicData>
        </a:graphic>
      </p:graphicFrame>
      <p:graphicFrame>
        <p:nvGraphicFramePr>
          <p:cNvPr id="256004" name="Object 4"/>
          <p:cNvGraphicFramePr>
            <a:graphicFrameLocks noChangeAspect="1"/>
          </p:cNvGraphicFramePr>
          <p:nvPr/>
        </p:nvGraphicFramePr>
        <p:xfrm>
          <a:off x="1115616" y="4149080"/>
          <a:ext cx="6080125" cy="525463"/>
        </p:xfrm>
        <a:graphic>
          <a:graphicData uri="http://schemas.openxmlformats.org/presentationml/2006/ole">
            <p:oleObj spid="_x0000_s365572" name="Document" r:id="rId6" imgW="6079570" imgH="525299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7026" name="Object 2"/>
          <p:cNvGraphicFramePr>
            <a:graphicFrameLocks noChangeAspect="1"/>
          </p:cNvGraphicFramePr>
          <p:nvPr/>
        </p:nvGraphicFramePr>
        <p:xfrm>
          <a:off x="1763688" y="332656"/>
          <a:ext cx="6080125" cy="1201737"/>
        </p:xfrm>
        <a:graphic>
          <a:graphicData uri="http://schemas.openxmlformats.org/presentationml/2006/ole">
            <p:oleObj spid="_x0000_s366594" name="Document" r:id="rId4" imgW="6079570" imgH="1202072" progId="Word.Document.12">
              <p:embed/>
            </p:oleObj>
          </a:graphicData>
        </a:graphic>
      </p:graphicFrame>
      <p:graphicFrame>
        <p:nvGraphicFramePr>
          <p:cNvPr id="257027" name="Object 3"/>
          <p:cNvGraphicFramePr>
            <a:graphicFrameLocks noChangeAspect="1"/>
          </p:cNvGraphicFramePr>
          <p:nvPr/>
        </p:nvGraphicFramePr>
        <p:xfrm>
          <a:off x="1403648" y="1916832"/>
          <a:ext cx="6568715" cy="2086917"/>
        </p:xfrm>
        <a:graphic>
          <a:graphicData uri="http://schemas.openxmlformats.org/presentationml/2006/ole">
            <p:oleObj spid="_x0000_s366595" name="Document" r:id="rId5" imgW="6079570" imgH="1926698" progId="Word.Document.12">
              <p:embed/>
            </p:oleObj>
          </a:graphicData>
        </a:graphic>
      </p:graphicFrame>
      <p:graphicFrame>
        <p:nvGraphicFramePr>
          <p:cNvPr id="257028" name="Object 4"/>
          <p:cNvGraphicFramePr>
            <a:graphicFrameLocks noChangeAspect="1"/>
          </p:cNvGraphicFramePr>
          <p:nvPr/>
        </p:nvGraphicFramePr>
        <p:xfrm>
          <a:off x="1475656" y="4293096"/>
          <a:ext cx="6080125" cy="525463"/>
        </p:xfrm>
        <a:graphic>
          <a:graphicData uri="http://schemas.openxmlformats.org/presentationml/2006/ole">
            <p:oleObj spid="_x0000_s366596" name="Document" r:id="rId6" imgW="6079570" imgH="525299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0098" name="Object 2"/>
          <p:cNvGraphicFramePr>
            <a:graphicFrameLocks noChangeAspect="1"/>
          </p:cNvGraphicFramePr>
          <p:nvPr/>
        </p:nvGraphicFramePr>
        <p:xfrm>
          <a:off x="1907704" y="476672"/>
          <a:ext cx="6080125" cy="1201737"/>
        </p:xfrm>
        <a:graphic>
          <a:graphicData uri="http://schemas.openxmlformats.org/presentationml/2006/ole">
            <p:oleObj spid="_x0000_s367618" name="Document" r:id="rId4" imgW="6079570" imgH="1202072" progId="Word.Document.12">
              <p:embed/>
            </p:oleObj>
          </a:graphicData>
        </a:graphic>
      </p:graphicFrame>
      <p:graphicFrame>
        <p:nvGraphicFramePr>
          <p:cNvPr id="260099" name="Object 3"/>
          <p:cNvGraphicFramePr>
            <a:graphicFrameLocks noChangeAspect="1"/>
          </p:cNvGraphicFramePr>
          <p:nvPr/>
        </p:nvGraphicFramePr>
        <p:xfrm>
          <a:off x="1187624" y="1916832"/>
          <a:ext cx="7489825" cy="2276475"/>
        </p:xfrm>
        <a:graphic>
          <a:graphicData uri="http://schemas.openxmlformats.org/presentationml/2006/ole">
            <p:oleObj spid="_x0000_s367619" name="Document" r:id="rId5" imgW="7502931" imgH="2272437" progId="Word.Document.12">
              <p:embed/>
            </p:oleObj>
          </a:graphicData>
        </a:graphic>
      </p:graphicFrame>
      <p:graphicFrame>
        <p:nvGraphicFramePr>
          <p:cNvPr id="260100" name="Object 4"/>
          <p:cNvGraphicFramePr>
            <a:graphicFrameLocks noChangeAspect="1"/>
          </p:cNvGraphicFramePr>
          <p:nvPr/>
        </p:nvGraphicFramePr>
        <p:xfrm>
          <a:off x="1259632" y="4437112"/>
          <a:ext cx="6080125" cy="525463"/>
        </p:xfrm>
        <a:graphic>
          <a:graphicData uri="http://schemas.openxmlformats.org/presentationml/2006/ole">
            <p:oleObj spid="_x0000_s367620" name="Document" r:id="rId6" imgW="6079570" imgH="525299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338" name="Object 2"/>
          <p:cNvGraphicFramePr>
            <a:graphicFrameLocks noChangeAspect="1"/>
          </p:cNvGraphicFramePr>
          <p:nvPr/>
        </p:nvGraphicFramePr>
        <p:xfrm>
          <a:off x="552956" y="476250"/>
          <a:ext cx="8270369" cy="3456806"/>
        </p:xfrm>
        <a:graphic>
          <a:graphicData uri="http://schemas.openxmlformats.org/presentationml/2006/ole">
            <p:oleObj spid="_x0000_s368642" name="Document" r:id="rId4" imgW="6427170" imgH="3250912" progId="Word.Document.12">
              <p:embed/>
            </p:oleObj>
          </a:graphicData>
        </a:graphic>
      </p:graphicFrame>
      <p:graphicFrame>
        <p:nvGraphicFramePr>
          <p:cNvPr id="270339" name="Object 3"/>
          <p:cNvGraphicFramePr>
            <a:graphicFrameLocks noChangeAspect="1"/>
          </p:cNvGraphicFramePr>
          <p:nvPr/>
        </p:nvGraphicFramePr>
        <p:xfrm>
          <a:off x="611560" y="4077072"/>
          <a:ext cx="7620262" cy="1008112"/>
        </p:xfrm>
        <a:graphic>
          <a:graphicData uri="http://schemas.openxmlformats.org/presentationml/2006/ole">
            <p:oleObj spid="_x0000_s368643" name="Document" r:id="rId5" imgW="5903423" imgH="826447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3017</TotalTime>
  <Words>90</Words>
  <Application>Microsoft Office PowerPoint</Application>
  <PresentationFormat>On-screen Show (4:3)</PresentationFormat>
  <Paragraphs>46</Paragraphs>
  <Slides>11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Default Design</vt:lpstr>
      <vt:lpstr>Document</vt:lpstr>
      <vt:lpstr>Slide 1</vt:lpstr>
      <vt:lpstr>Slide 2</vt:lpstr>
      <vt:lpstr>Slide 3</vt:lpstr>
      <vt:lpstr>Part 2 MRCOG</vt:lpstr>
      <vt:lpstr>Slide 5</vt:lpstr>
      <vt:lpstr>Slide 6</vt:lpstr>
      <vt:lpstr>Slide 7</vt:lpstr>
      <vt:lpstr>Slide 8</vt:lpstr>
      <vt:lpstr>Slide 9</vt:lpstr>
      <vt:lpstr>Slide 10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</dc:creator>
  <cp:lastModifiedBy>Downstairs</cp:lastModifiedBy>
  <cp:revision>103</cp:revision>
  <dcterms:created xsi:type="dcterms:W3CDTF">2006-04-30T10:56:37Z</dcterms:created>
  <dcterms:modified xsi:type="dcterms:W3CDTF">2014-12-03T12:50:04Z</dcterms:modified>
</cp:coreProperties>
</file>